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6"/>
  </p:notesMasterIdLst>
  <p:sldIdLst>
    <p:sldId id="285" r:id="rId3"/>
    <p:sldId id="276" r:id="rId4"/>
    <p:sldId id="293" r:id="rId5"/>
    <p:sldId id="274" r:id="rId6"/>
    <p:sldId id="295" r:id="rId7"/>
    <p:sldId id="281" r:id="rId8"/>
    <p:sldId id="291" r:id="rId9"/>
    <p:sldId id="280" r:id="rId10"/>
    <p:sldId id="287" r:id="rId11"/>
    <p:sldId id="271" r:id="rId12"/>
    <p:sldId id="288" r:id="rId13"/>
    <p:sldId id="296" r:id="rId14"/>
    <p:sldId id="290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898"/>
    <a:srgbClr val="82C341"/>
    <a:srgbClr val="4F81BD"/>
    <a:srgbClr val="BFD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0698" autoAdjust="0"/>
  </p:normalViewPr>
  <p:slideViewPr>
    <p:cSldViewPr snapToGrid="0" snapToObjects="1">
      <p:cViewPr varScale="1">
        <p:scale>
          <a:sx n="117" d="100"/>
          <a:sy n="117" d="100"/>
        </p:scale>
        <p:origin x="56" y="1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Famille:Dropbox:Divers:Calcul%20conges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cFamille:Dropbox:Divers:Calcul%20congest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picard\Dropbox\Divers\Calcul%20congestio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picard\Dropbox\Divers\Calcul%20conges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picard\Dropbox\Divers\Calcul%20conges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73726044512028E-2"/>
          <c:y val="0.14352226462243814"/>
          <c:w val="0.92233736729543103"/>
          <c:h val="0.78620288633505342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Feuil1!$R$50</c:f>
              <c:strCache>
                <c:ptCount val="1"/>
                <c:pt idx="0">
                  <c:v>Coûts de la congestion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Feuil1!$Q$51:$Q$54</c:f>
              <c:numCache>
                <c:formatCode>General</c:formatCode>
                <c:ptCount val="4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</c:numCache>
            </c:numRef>
          </c:xVal>
          <c:yVal>
            <c:numRef>
              <c:f>Feuil1!$R$51:$R$54</c:f>
              <c:numCache>
                <c:formatCode>0</c:formatCode>
                <c:ptCount val="4"/>
                <c:pt idx="0">
                  <c:v>106.93865</c:v>
                </c:pt>
                <c:pt idx="1">
                  <c:v>183.63405586233469</c:v>
                </c:pt>
                <c:pt idx="2">
                  <c:v>376.70561806043571</c:v>
                </c:pt>
                <c:pt idx="3">
                  <c:v>581.89469600000007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F1-4315-A5CA-ABA0A8E59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352768"/>
        <c:axId val="306349240"/>
      </c:scatterChart>
      <c:valAx>
        <c:axId val="306352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fr-FR"/>
          </a:p>
        </c:txPr>
        <c:crossAx val="306349240"/>
        <c:crosses val="autoZero"/>
        <c:crossBetween val="midCat"/>
      </c:valAx>
      <c:valAx>
        <c:axId val="30634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fr-FR"/>
          </a:p>
        </c:txPr>
        <c:crossAx val="306352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>
          <a:ln>
            <a:solidFill>
              <a:schemeClr val="tx1">
                <a:lumMod val="15000"/>
                <a:lumOff val="85000"/>
              </a:schemeClr>
            </a:solidFill>
          </a:ln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b="0" dirty="0">
                <a:ln>
                  <a:noFill/>
                </a:ln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Laval et couronne nord</a:t>
            </a:r>
          </a:p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b="0" dirty="0">
                <a:ln>
                  <a:noFill/>
                </a:ln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Coûts de la congestion (M$ 2018)</a:t>
            </a:r>
          </a:p>
        </c:rich>
      </c:tx>
      <c:layout>
        <c:manualLayout>
          <c:xMode val="edge"/>
          <c:yMode val="edge"/>
          <c:x val="0.38060250531021844"/>
          <c:y val="2.259394011102237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Feuil1!$R$50</c:f>
              <c:strCache>
                <c:ptCount val="1"/>
                <c:pt idx="0">
                  <c:v>Coûts de la congestion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Feuil1!$Q$51:$Q$54</c:f>
              <c:numCache>
                <c:formatCode>General</c:formatCode>
                <c:ptCount val="4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</c:numCache>
            </c:numRef>
          </c:xVal>
          <c:yVal>
            <c:numRef>
              <c:f>Feuil1!$R$51:$R$54</c:f>
              <c:numCache>
                <c:formatCode>0</c:formatCode>
                <c:ptCount val="4"/>
                <c:pt idx="0">
                  <c:v>106.93865</c:v>
                </c:pt>
                <c:pt idx="1">
                  <c:v>183.63405586233469</c:v>
                </c:pt>
                <c:pt idx="2">
                  <c:v>376.70561806043571</c:v>
                </c:pt>
                <c:pt idx="3">
                  <c:v>581.89469600000007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8E-4D56-A968-C35B855F6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578672"/>
        <c:axId val="304579456"/>
      </c:scatterChart>
      <c:valAx>
        <c:axId val="304578672"/>
        <c:scaling>
          <c:orientation val="minMax"/>
          <c:max val="20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fr-FR"/>
          </a:p>
        </c:txPr>
        <c:crossAx val="304579456"/>
        <c:crosses val="autoZero"/>
        <c:crossBetween val="midCat"/>
      </c:valAx>
      <c:valAx>
        <c:axId val="304579456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fr-FR"/>
          </a:p>
        </c:txPr>
        <c:crossAx val="304578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>
          <a:ln>
            <a:solidFill>
              <a:schemeClr val="tx1">
                <a:lumMod val="15000"/>
                <a:lumOff val="85000"/>
              </a:schemeClr>
            </a:solidFill>
          </a:ln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dirty="0">
                <a:ln>
                  <a:noFill/>
                </a:ln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Laval et couronne nord</a:t>
            </a:r>
          </a:p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dirty="0">
                <a:ln>
                  <a:noFill/>
                </a:ln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Coûts de la congestion (M$ 2018)</a:t>
            </a:r>
          </a:p>
        </c:rich>
      </c:tx>
      <c:layout>
        <c:manualLayout>
          <c:xMode val="edge"/>
          <c:yMode val="edge"/>
          <c:x val="0.388667377327302"/>
          <c:y val="1.77778607618740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Feuil1!$R$50</c:f>
              <c:strCache>
                <c:ptCount val="1"/>
                <c:pt idx="0">
                  <c:v>Coûts de la congestion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Feuil1!$Q$51:$Q$56</c:f>
              <c:numCache>
                <c:formatCode>General</c:formatCode>
                <c:ptCount val="6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  <c:pt idx="4">
                  <c:v>2014</c:v>
                </c:pt>
                <c:pt idx="5">
                  <c:v>2017</c:v>
                </c:pt>
              </c:numCache>
            </c:numRef>
          </c:xVal>
          <c:yVal>
            <c:numRef>
              <c:f>Feuil1!$R$51:$R$56</c:f>
              <c:numCache>
                <c:formatCode>0</c:formatCode>
                <c:ptCount val="6"/>
                <c:pt idx="0">
                  <c:v>106.93865000000001</c:v>
                </c:pt>
                <c:pt idx="1">
                  <c:v>183.63405586233466</c:v>
                </c:pt>
                <c:pt idx="2">
                  <c:v>376.70561806043565</c:v>
                </c:pt>
                <c:pt idx="3">
                  <c:v>581.89469600000007</c:v>
                </c:pt>
                <c:pt idx="4">
                  <c:v>941.29639049501736</c:v>
                </c:pt>
                <c:pt idx="5">
                  <c:v>1275.1846815080139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C-4F26-B4E2-09A7CA259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581808"/>
        <c:axId val="304581024"/>
      </c:scatterChart>
      <c:valAx>
        <c:axId val="304581808"/>
        <c:scaling>
          <c:orientation val="minMax"/>
          <c:max val="20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fr-FR"/>
          </a:p>
        </c:txPr>
        <c:crossAx val="304581024"/>
        <c:crosses val="autoZero"/>
        <c:crossBetween val="midCat"/>
      </c:valAx>
      <c:valAx>
        <c:axId val="304581024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fr-FR"/>
          </a:p>
        </c:txPr>
        <c:crossAx val="304581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>
          <a:ln>
            <a:solidFill>
              <a:schemeClr val="tx1">
                <a:lumMod val="15000"/>
                <a:lumOff val="85000"/>
              </a:schemeClr>
            </a:solidFill>
          </a:ln>
        </a:defRPr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dirty="0" smtClean="0">
                <a:ln>
                  <a:noFill/>
                </a:ln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Laval et couronne nord</a:t>
            </a:r>
          </a:p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dirty="0" smtClean="0">
                <a:ln>
                  <a:noFill/>
                </a:ln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Coûts de la congestion (M$ 2018)</a:t>
            </a:r>
            <a:endParaRPr lang="fr-CA" dirty="0">
              <a:ln>
                <a:noFill/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c:rich>
      </c:tx>
      <c:layout>
        <c:manualLayout>
          <c:xMode val="edge"/>
          <c:yMode val="edge"/>
          <c:x val="0.37936193784259514"/>
          <c:y val="1.77778607618740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Feuil1!$R$50</c:f>
              <c:strCache>
                <c:ptCount val="1"/>
                <c:pt idx="0">
                  <c:v>Coûts de la congestion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Feuil1!$Q$51:$Q$56</c:f>
              <c:numCache>
                <c:formatCode>General</c:formatCode>
                <c:ptCount val="6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  <c:pt idx="4">
                  <c:v>2014</c:v>
                </c:pt>
                <c:pt idx="5">
                  <c:v>2017</c:v>
                </c:pt>
              </c:numCache>
            </c:numRef>
          </c:xVal>
          <c:yVal>
            <c:numRef>
              <c:f>Feuil1!$R$51:$R$56</c:f>
              <c:numCache>
                <c:formatCode>0</c:formatCode>
                <c:ptCount val="6"/>
                <c:pt idx="0">
                  <c:v>106.93865000000001</c:v>
                </c:pt>
                <c:pt idx="1">
                  <c:v>183.63405586233466</c:v>
                </c:pt>
                <c:pt idx="2">
                  <c:v>376.70561806043565</c:v>
                </c:pt>
                <c:pt idx="3">
                  <c:v>581.89469600000007</c:v>
                </c:pt>
                <c:pt idx="4">
                  <c:v>941.29639049501736</c:v>
                </c:pt>
                <c:pt idx="5">
                  <c:v>1275.1846815080139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4C-4F26-B4E2-09A7CA259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045728"/>
        <c:axId val="440047688"/>
      </c:scatterChart>
      <c:valAx>
        <c:axId val="440045728"/>
        <c:scaling>
          <c:orientation val="minMax"/>
          <c:max val="20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fr-FR"/>
          </a:p>
        </c:txPr>
        <c:crossAx val="440047688"/>
        <c:crosses val="autoZero"/>
        <c:crossBetween val="midCat"/>
      </c:valAx>
      <c:valAx>
        <c:axId val="440047688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fr-FR"/>
          </a:p>
        </c:txPr>
        <c:crossAx val="440045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>
          <a:ln>
            <a:solidFill>
              <a:schemeClr val="tx1">
                <a:lumMod val="15000"/>
                <a:lumOff val="85000"/>
              </a:schemeClr>
            </a:solidFill>
          </a:ln>
        </a:defRPr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dirty="0">
                <a:ln>
                  <a:noFill/>
                </a:ln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Laval et couronne nord</a:t>
            </a:r>
          </a:p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 dirty="0">
                <a:ln>
                  <a:noFill/>
                </a:ln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Coûts de la congestion (M$ 2018)</a:t>
            </a:r>
          </a:p>
        </c:rich>
      </c:tx>
      <c:layout>
        <c:manualLayout>
          <c:xMode val="edge"/>
          <c:yMode val="edge"/>
          <c:x val="0.38999672582511719"/>
          <c:y val="1.77778607618740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9304384379757385E-2"/>
          <c:y val="0.13850155744424819"/>
          <c:w val="0.92926651783546055"/>
          <c:h val="0.80536643331835178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Feuil1!$R$50</c:f>
              <c:strCache>
                <c:ptCount val="1"/>
                <c:pt idx="0">
                  <c:v>Coûts de la congestion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Feuil1!$Q$51:$Q$57</c:f>
              <c:numCache>
                <c:formatCode>General</c:formatCode>
                <c:ptCount val="7"/>
                <c:pt idx="0">
                  <c:v>1993</c:v>
                </c:pt>
                <c:pt idx="1">
                  <c:v>1998</c:v>
                </c:pt>
                <c:pt idx="2">
                  <c:v>2003</c:v>
                </c:pt>
                <c:pt idx="3">
                  <c:v>2008</c:v>
                </c:pt>
                <c:pt idx="4">
                  <c:v>2014</c:v>
                </c:pt>
                <c:pt idx="5">
                  <c:v>2017</c:v>
                </c:pt>
                <c:pt idx="6">
                  <c:v>2021</c:v>
                </c:pt>
              </c:numCache>
            </c:numRef>
          </c:xVal>
          <c:yVal>
            <c:numRef>
              <c:f>Feuil1!$R$51:$R$57</c:f>
              <c:numCache>
                <c:formatCode>0</c:formatCode>
                <c:ptCount val="7"/>
                <c:pt idx="0">
                  <c:v>106.93865000000001</c:v>
                </c:pt>
                <c:pt idx="1">
                  <c:v>183.63405586233466</c:v>
                </c:pt>
                <c:pt idx="2">
                  <c:v>376.70561806043565</c:v>
                </c:pt>
                <c:pt idx="3">
                  <c:v>581.89469600000007</c:v>
                </c:pt>
                <c:pt idx="4">
                  <c:v>941.29639049501736</c:v>
                </c:pt>
                <c:pt idx="5">
                  <c:v>1275.1846815080139</c:v>
                </c:pt>
                <c:pt idx="6">
                  <c:v>1465.8600946240399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26-4A7D-B603-3780DA80B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046512"/>
        <c:axId val="440043376"/>
      </c:scatterChart>
      <c:valAx>
        <c:axId val="440046512"/>
        <c:scaling>
          <c:orientation val="minMax"/>
          <c:max val="20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fr-FR"/>
          </a:p>
        </c:txPr>
        <c:crossAx val="440043376"/>
        <c:crosses val="autoZero"/>
        <c:crossBetween val="midCat"/>
      </c:valAx>
      <c:valAx>
        <c:axId val="440043376"/>
        <c:scaling>
          <c:orientation val="minMax"/>
          <c:max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fr-FR"/>
          </a:p>
        </c:txPr>
        <c:crossAx val="440046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>
          <a:ln>
            <a:solidFill>
              <a:schemeClr val="tx1">
                <a:lumMod val="15000"/>
                <a:lumOff val="85000"/>
              </a:schemeClr>
            </a:solidFill>
          </a:ln>
        </a:defRPr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0.66412</cdr:x>
      <cdr:y>0.33425</cdr:y>
    </cdr:from>
    <cdr:to>
      <cdr:x>0.74638</cdr:x>
      <cdr:y>0.41944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>
          <a:off x="6344751" y="1754371"/>
          <a:ext cx="785829" cy="44712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0.09945</cdr:x>
      <cdr:y>0.31152</cdr:y>
    </cdr:from>
    <cdr:to>
      <cdr:x>0.49554</cdr:x>
      <cdr:y>0.41887</cdr:y>
    </cdr:to>
    <cdr:sp macro="" textlink="">
      <cdr:nvSpPr>
        <cdr:cNvPr id="9" name="ZoneTexte 1"/>
        <cdr:cNvSpPr txBox="1"/>
      </cdr:nvSpPr>
      <cdr:spPr>
        <a:xfrm xmlns:a="http://schemas.openxmlformats.org/drawingml/2006/main">
          <a:off x="950108" y="1635063"/>
          <a:ext cx="3784059" cy="563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A" sz="1800" b="1" dirty="0" smtClean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Coût estimé 2008 : </a:t>
          </a:r>
          <a:br>
            <a:rPr lang="fr-CA" sz="1800" b="1" dirty="0" smtClean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fr-CA" sz="2000" b="1" dirty="0" smtClean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580 millions $</a:t>
          </a:r>
        </a:p>
        <a:p xmlns:a="http://schemas.openxmlformats.org/drawingml/2006/main">
          <a:pPr algn="ctr"/>
          <a:r>
            <a:rPr lang="fr-CA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Conseillers ADEC</a:t>
          </a:r>
        </a:p>
        <a:p xmlns:a="http://schemas.openxmlformats.org/drawingml/2006/main">
          <a:endParaRPr lang="fr-CA" sz="20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0.36617</cdr:x>
      <cdr:y>0.12261</cdr:y>
    </cdr:from>
    <cdr:to>
      <cdr:x>0.9282</cdr:x>
      <cdr:y>0.36822</cdr:y>
    </cdr:to>
    <cdr:sp macro="" textlink="">
      <cdr:nvSpPr>
        <cdr:cNvPr id="10" name="ZoneTexte 1"/>
        <cdr:cNvSpPr txBox="1"/>
      </cdr:nvSpPr>
      <cdr:spPr>
        <a:xfrm xmlns:a="http://schemas.openxmlformats.org/drawingml/2006/main">
          <a:off x="3498252" y="643527"/>
          <a:ext cx="5369320" cy="1289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A" sz="1800" b="1" dirty="0" smtClean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Coût estimé 2018 :</a:t>
          </a:r>
        </a:p>
        <a:p xmlns:a="http://schemas.openxmlformats.org/drawingml/2006/main">
          <a:pPr algn="ctr"/>
          <a:r>
            <a:rPr lang="fr-CA" sz="2000" b="1" dirty="0" smtClean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1,3 milliards $</a:t>
          </a:r>
        </a:p>
        <a:p xmlns:a="http://schemas.openxmlformats.org/drawingml/2006/main">
          <a:pPr algn="ctr"/>
          <a:r>
            <a:rPr lang="fr-CA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Conseillers ADEC</a:t>
          </a:r>
        </a:p>
        <a:p xmlns:a="http://schemas.openxmlformats.org/drawingml/2006/main">
          <a:pPr algn="ctr"/>
          <a:r>
            <a:rPr lang="fr-CA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Estimation  STL </a:t>
          </a:r>
          <a:r>
            <a:rPr lang="fr-CA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(OD2013 + MTMDET +  données WSP)</a:t>
          </a:r>
          <a:endParaRPr lang="fr-CA" sz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0.47073</cdr:x>
      <cdr:y>0.16971</cdr:y>
    </cdr:from>
    <cdr:to>
      <cdr:x>0.87515</cdr:x>
      <cdr:y>0.312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873910" y="768091"/>
          <a:ext cx="3328219" cy="644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A" sz="1200" b="1" dirty="0" smtClean="0"/>
            <a:t>Valeur de 1,3G$</a:t>
          </a:r>
        </a:p>
        <a:p xmlns:a="http://schemas.openxmlformats.org/drawingml/2006/main">
          <a:r>
            <a:rPr lang="fr-CA" sz="1100" dirty="0" smtClean="0"/>
            <a:t>Conseillers ADEC</a:t>
          </a:r>
        </a:p>
        <a:p xmlns:a="http://schemas.openxmlformats.org/drawingml/2006/main">
          <a:r>
            <a:rPr lang="fr-CA" dirty="0" smtClean="0"/>
            <a:t>Estimation  STL (OD2013 + MTMDET +  données WSP)</a:t>
          </a:r>
          <a:endParaRPr lang="fr-CA" sz="1100" dirty="0"/>
        </a:p>
      </cdr:txBody>
    </cdr:sp>
  </cdr:relSizeAnchor>
  <cdr:relSizeAnchor xmlns:cdr="http://schemas.openxmlformats.org/drawingml/2006/chartDrawing">
    <cdr:from>
      <cdr:x>0.63607</cdr:x>
      <cdr:y>0.30964</cdr:y>
    </cdr:from>
    <cdr:to>
      <cdr:x>0.74638</cdr:x>
      <cdr:y>0.41944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>
          <a:off x="5234609" y="1401417"/>
          <a:ext cx="907774" cy="49695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0.77018</cdr:x>
      <cdr:y>0.44263</cdr:y>
    </cdr:from>
    <cdr:to>
      <cdr:x>0.83363</cdr:x>
      <cdr:y>0.70659</cdr:y>
    </cdr:to>
    <cdr:sp macro="" textlink="">
      <cdr:nvSpPr>
        <cdr:cNvPr id="7" name="Accolade fermante 6"/>
        <cdr:cNvSpPr/>
      </cdr:nvSpPr>
      <cdr:spPr>
        <a:xfrm xmlns:a="http://schemas.openxmlformats.org/drawingml/2006/main">
          <a:off x="6338237" y="2003347"/>
          <a:ext cx="522216" cy="1194647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0.84701</cdr:x>
      <cdr:y>0.53519</cdr:y>
    </cdr:from>
    <cdr:to>
      <cdr:x>0.94797</cdr:x>
      <cdr:y>0.60036</cdr:y>
    </cdr:to>
    <cdr:sp macro="" textlink="">
      <cdr:nvSpPr>
        <cdr:cNvPr id="8" name="ZoneTexte 7"/>
        <cdr:cNvSpPr txBox="1"/>
      </cdr:nvSpPr>
      <cdr:spPr>
        <a:xfrm xmlns:a="http://schemas.openxmlformats.org/drawingml/2006/main">
          <a:off x="6970567" y="2422228"/>
          <a:ext cx="830860" cy="294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A" sz="1400" b="1" dirty="0" smtClean="0"/>
            <a:t>+ 120%</a:t>
          </a:r>
          <a:endParaRPr lang="fr-CA" sz="1400" b="1" dirty="0"/>
        </a:p>
      </cdr:txBody>
    </cdr:sp>
  </cdr:relSizeAnchor>
  <cdr:relSizeAnchor xmlns:cdr="http://schemas.openxmlformats.org/drawingml/2006/chartDrawing">
    <cdr:from>
      <cdr:x>0.25492</cdr:x>
      <cdr:y>0.34442</cdr:y>
    </cdr:from>
    <cdr:to>
      <cdr:x>0.51717</cdr:x>
      <cdr:y>0.45177</cdr:y>
    </cdr:to>
    <cdr:sp macro="" textlink="">
      <cdr:nvSpPr>
        <cdr:cNvPr id="9" name="ZoneTexte 1"/>
        <cdr:cNvSpPr txBox="1"/>
      </cdr:nvSpPr>
      <cdr:spPr>
        <a:xfrm xmlns:a="http://schemas.openxmlformats.org/drawingml/2006/main">
          <a:off x="2435357" y="1807747"/>
          <a:ext cx="2505419" cy="563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200" b="1" dirty="0" smtClean="0"/>
            <a:t>Valeur de 0,6G$</a:t>
          </a:r>
        </a:p>
        <a:p xmlns:a="http://schemas.openxmlformats.org/drawingml/2006/main">
          <a:r>
            <a:rPr lang="fr-CA" sz="1100" dirty="0" smtClean="0"/>
            <a:t>Conseillers ADEC</a:t>
          </a:r>
        </a:p>
        <a:p xmlns:a="http://schemas.openxmlformats.org/drawingml/2006/main">
          <a:endParaRPr lang="fr-C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7CED73-DC11-4A28-B392-0027825281F4}" type="datetimeFigureOut">
              <a:rPr lang="fr-CA" smtClean="0"/>
              <a:t>2018-04-22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E29AFA-53E8-4CE7-B1F6-8A09E03AA15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081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241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2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fr-CA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49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fr-CA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14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fr-CA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9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fr-CA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052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277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1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0"/>
          <p:cNvSpPr>
            <a:spLocks noGrp="1"/>
          </p:cNvSpPr>
          <p:nvPr>
            <p:ph type="title" hasCustomPrompt="1"/>
          </p:nvPr>
        </p:nvSpPr>
        <p:spPr>
          <a:xfrm>
            <a:off x="847899" y="4632736"/>
            <a:ext cx="10837335" cy="75364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4059" b="0" i="0" cap="all" spc="176" baseline="0">
                <a:solidFill>
                  <a:srgbClr val="1E5DA4"/>
                </a:solidFill>
                <a:latin typeface="PFDinDisplayPro-Bold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err="1" smtClean="0"/>
              <a:t>Présentation</a:t>
            </a:r>
            <a:r>
              <a:rPr lang="en-US" dirty="0" smtClean="0"/>
              <a:t> STL</a:t>
            </a:r>
            <a:endParaRPr lang="fr-CA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836816" y="6332921"/>
            <a:ext cx="4017817" cy="3798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36" baseline="0">
                <a:solidFill>
                  <a:srgbClr val="1E5DA4"/>
                </a:solidFill>
                <a:latin typeface="PFDinDisplayPro-Regular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CA" dirty="0" smtClean="0"/>
              <a:t>26 janvier 2017</a:t>
            </a: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30" y="5835313"/>
            <a:ext cx="1786864" cy="9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76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14600"/>
            <a:ext cx="10972800" cy="117153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7200" b="1" spc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de la section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733800"/>
            <a:ext cx="10972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SOUS-TITRE AU BESOIN</a:t>
            </a:r>
            <a:endParaRPr lang="en-C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0710F84-F64F-4D33-98CC-644C03F4C529}"/>
              </a:ext>
            </a:extLst>
          </p:cNvPr>
          <p:cNvGrpSpPr/>
          <p:nvPr userDrawn="1"/>
        </p:nvGrpSpPr>
        <p:grpSpPr>
          <a:xfrm>
            <a:off x="10871169" y="24536"/>
            <a:ext cx="1000383" cy="6811912"/>
            <a:chOff x="10871169" y="24536"/>
            <a:chExt cx="1000383" cy="68119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373133D-F1A1-47A0-9638-556B70714C96}"/>
                </a:ext>
              </a:extLst>
            </p:cNvPr>
            <p:cNvSpPr/>
            <p:nvPr/>
          </p:nvSpPr>
          <p:spPr>
            <a:xfrm rot="370735">
              <a:off x="11498330" y="748657"/>
              <a:ext cx="294827" cy="2948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6495E0D4-FDF2-4BD9-A90A-9A3E914DC69E}"/>
                </a:ext>
              </a:extLst>
            </p:cNvPr>
            <p:cNvSpPr/>
            <p:nvPr/>
          </p:nvSpPr>
          <p:spPr>
            <a:xfrm rot="370735">
              <a:off x="11459132" y="1110717"/>
              <a:ext cx="294827" cy="2948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109109F-C0D1-4165-92AC-1D30372F10B4}"/>
                </a:ext>
              </a:extLst>
            </p:cNvPr>
            <p:cNvSpPr/>
            <p:nvPr/>
          </p:nvSpPr>
          <p:spPr>
            <a:xfrm rot="370735">
              <a:off x="11419935" y="1472778"/>
              <a:ext cx="294827" cy="2948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4B843FA-DFFA-4DF0-A646-8ABFE28C6EEC}"/>
                </a:ext>
              </a:extLst>
            </p:cNvPr>
            <p:cNvSpPr/>
            <p:nvPr/>
          </p:nvSpPr>
          <p:spPr>
            <a:xfrm rot="370735">
              <a:off x="11380737" y="1834838"/>
              <a:ext cx="294827" cy="2948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B3F984D-FD45-4786-A69D-E2691BF4012D}"/>
                </a:ext>
              </a:extLst>
            </p:cNvPr>
            <p:cNvSpPr/>
            <p:nvPr/>
          </p:nvSpPr>
          <p:spPr>
            <a:xfrm rot="370735">
              <a:off x="11576725" y="24536"/>
              <a:ext cx="294827" cy="294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47EC959-F194-4324-985B-FC6B08A2AA04}"/>
                </a:ext>
              </a:extLst>
            </p:cNvPr>
            <p:cNvSpPr/>
            <p:nvPr/>
          </p:nvSpPr>
          <p:spPr>
            <a:xfrm rot="370735">
              <a:off x="11537527" y="386596"/>
              <a:ext cx="294827" cy="294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BFD50822-BD48-40DE-93ED-68FF2B83546C}"/>
                </a:ext>
              </a:extLst>
            </p:cNvPr>
            <p:cNvSpPr/>
            <p:nvPr/>
          </p:nvSpPr>
          <p:spPr>
            <a:xfrm rot="370735">
              <a:off x="11263144" y="2921020"/>
              <a:ext cx="294827" cy="294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95288DF-9B70-41B0-8DA6-FCBC0819187B}"/>
                </a:ext>
              </a:extLst>
            </p:cNvPr>
            <p:cNvSpPr/>
            <p:nvPr/>
          </p:nvSpPr>
          <p:spPr>
            <a:xfrm rot="370735">
              <a:off x="11223947" y="3283080"/>
              <a:ext cx="294827" cy="294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460F33A9-639D-4F15-8423-CDEE23BA595E}"/>
                </a:ext>
              </a:extLst>
            </p:cNvPr>
            <p:cNvSpPr/>
            <p:nvPr/>
          </p:nvSpPr>
          <p:spPr>
            <a:xfrm rot="370735">
              <a:off x="11184749" y="3645141"/>
              <a:ext cx="294827" cy="294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9B0658B3-5953-4B3D-9162-6D9DA596C23A}"/>
                </a:ext>
              </a:extLst>
            </p:cNvPr>
            <p:cNvSpPr/>
            <p:nvPr/>
          </p:nvSpPr>
          <p:spPr>
            <a:xfrm rot="370735">
              <a:off x="11145552" y="4007201"/>
              <a:ext cx="294827" cy="294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0DA7E623-7232-4952-B189-CB4C2197E077}"/>
                </a:ext>
              </a:extLst>
            </p:cNvPr>
            <p:cNvSpPr/>
            <p:nvPr/>
          </p:nvSpPr>
          <p:spPr>
            <a:xfrm rot="370735">
              <a:off x="11341539" y="2196899"/>
              <a:ext cx="294827" cy="294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1A5F16B-E06A-408C-B8A1-EBF09DAB2542}"/>
                </a:ext>
              </a:extLst>
            </p:cNvPr>
            <p:cNvSpPr/>
            <p:nvPr/>
          </p:nvSpPr>
          <p:spPr>
            <a:xfrm rot="370735">
              <a:off x="11302342" y="2558959"/>
              <a:ext cx="294827" cy="294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5FB9868-45B0-4B23-A4AC-D6133199C4CD}"/>
                </a:ext>
              </a:extLst>
            </p:cNvPr>
            <p:cNvSpPr/>
            <p:nvPr/>
          </p:nvSpPr>
          <p:spPr>
            <a:xfrm rot="370735">
              <a:off x="11027959" y="5093383"/>
              <a:ext cx="294827" cy="294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CB8E972-8513-4F83-8522-288B00CCCB64}"/>
                </a:ext>
              </a:extLst>
            </p:cNvPr>
            <p:cNvSpPr/>
            <p:nvPr/>
          </p:nvSpPr>
          <p:spPr>
            <a:xfrm rot="370735">
              <a:off x="10988761" y="5455444"/>
              <a:ext cx="294827" cy="294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2B0251C-4C3B-4624-9A13-DCA963D4A9AE}"/>
                </a:ext>
              </a:extLst>
            </p:cNvPr>
            <p:cNvSpPr/>
            <p:nvPr/>
          </p:nvSpPr>
          <p:spPr>
            <a:xfrm rot="370735">
              <a:off x="10949564" y="5817504"/>
              <a:ext cx="294827" cy="2948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4790C6A1-7985-416C-A1B5-F4791ECD8658}"/>
                </a:ext>
              </a:extLst>
            </p:cNvPr>
            <p:cNvSpPr/>
            <p:nvPr/>
          </p:nvSpPr>
          <p:spPr>
            <a:xfrm rot="370735">
              <a:off x="10910366" y="6179565"/>
              <a:ext cx="294827" cy="294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FB97D3-99D1-4DB4-884C-0C88165E9B9D}"/>
                </a:ext>
              </a:extLst>
            </p:cNvPr>
            <p:cNvSpPr/>
            <p:nvPr/>
          </p:nvSpPr>
          <p:spPr>
            <a:xfrm rot="370735">
              <a:off x="11106354" y="4369262"/>
              <a:ext cx="294827" cy="294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8E36481D-B10D-4FC7-A737-C0688704D3E3}"/>
                </a:ext>
              </a:extLst>
            </p:cNvPr>
            <p:cNvSpPr/>
            <p:nvPr/>
          </p:nvSpPr>
          <p:spPr>
            <a:xfrm rot="370735">
              <a:off x="11067157" y="4731323"/>
              <a:ext cx="294827" cy="294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B9646B2E-92C7-472A-A804-9955E8D08C49}"/>
                </a:ext>
              </a:extLst>
            </p:cNvPr>
            <p:cNvSpPr/>
            <p:nvPr/>
          </p:nvSpPr>
          <p:spPr>
            <a:xfrm rot="370735">
              <a:off x="10871169" y="6541621"/>
              <a:ext cx="294827" cy="2948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5961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525" y="542925"/>
            <a:ext cx="11487150" cy="781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de la page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95875" y="1676400"/>
            <a:ext cx="6791325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60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titres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5" y="1676400"/>
            <a:ext cx="4495799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/>
              <a:t>Introduction </a:t>
            </a:r>
            <a:r>
              <a:rPr lang="en-US" dirty="0" err="1"/>
              <a:t>corrovi</a:t>
            </a:r>
            <a:r>
              <a:rPr lang="en-US" dirty="0"/>
              <a:t> der chic </a:t>
            </a:r>
            <a:r>
              <a:rPr lang="en-US" dirty="0" err="1"/>
              <a:t>imuscil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ent</a:t>
            </a:r>
            <a:r>
              <a:rPr lang="en-US" dirty="0"/>
              <a:t> </a:t>
            </a:r>
            <a:r>
              <a:rPr lang="en-US" dirty="0" err="1"/>
              <a:t>perspel</a:t>
            </a:r>
            <a:r>
              <a:rPr lang="en-US" dirty="0"/>
              <a:t> </a:t>
            </a:r>
            <a:r>
              <a:rPr lang="en-US" dirty="0" err="1"/>
              <a:t>iquodis</a:t>
            </a:r>
            <a:r>
              <a:rPr lang="en-US" dirty="0"/>
              <a:t> </a:t>
            </a:r>
            <a:r>
              <a:rPr lang="en-US" dirty="0" err="1"/>
              <a:t>volor</a:t>
            </a:r>
            <a:r>
              <a:rPr lang="en-US" dirty="0"/>
              <a:t> </a:t>
            </a:r>
            <a:r>
              <a:rPr lang="en-US" dirty="0" err="1"/>
              <a:t>rovi</a:t>
            </a:r>
            <a:r>
              <a:rPr lang="en-US" dirty="0"/>
              <a:t> dis </a:t>
            </a:r>
            <a:r>
              <a:rPr lang="en-US" dirty="0" err="1"/>
              <a:t>sinverate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, </a:t>
            </a:r>
            <a:r>
              <a:rPr lang="en-US" dirty="0" err="1"/>
              <a:t>cuscident</a:t>
            </a:r>
            <a:r>
              <a:rPr lang="en-US" dirty="0"/>
              <a:t> lorem </a:t>
            </a:r>
            <a:r>
              <a:rPr lang="en-US" dirty="0" err="1"/>
              <a:t>ipsumstyles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3064" y="2209800"/>
            <a:ext cx="6774611" cy="307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6D6E71"/>
                </a:solidFill>
              </a:defRPr>
            </a:lvl1pPr>
            <a:lvl2pPr marL="361950" indent="-180975">
              <a:buClr>
                <a:schemeClr val="accent1"/>
              </a:buClr>
              <a:defRPr sz="1800">
                <a:solidFill>
                  <a:srgbClr val="6D6E71"/>
                </a:solidFill>
              </a:defRPr>
            </a:lvl2pPr>
            <a:lvl3pPr marL="449263" indent="-173038"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rgbClr val="6D6E71"/>
                </a:solidFill>
              </a:defRPr>
            </a:lvl3pPr>
            <a:lvl4pPr marL="630238" indent="-180975">
              <a:buClr>
                <a:schemeClr val="accent1"/>
              </a:buClr>
              <a:buFont typeface="Arial" panose="020B0604020202020204" pitchFamily="34" charset="0"/>
              <a:buChar char="›"/>
              <a:defRPr sz="1800">
                <a:solidFill>
                  <a:srgbClr val="6D6E7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862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525" y="542925"/>
            <a:ext cx="11487150" cy="781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Title de la page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917" y="1676400"/>
            <a:ext cx="11503284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60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918" y="2209800"/>
            <a:ext cx="11493758" cy="307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6D6E71"/>
                </a:solidFill>
              </a:defRPr>
            </a:lvl1pPr>
            <a:lvl2pPr marL="361950" indent="-180975">
              <a:buClr>
                <a:schemeClr val="accent1"/>
              </a:buClr>
              <a:defRPr sz="1800">
                <a:solidFill>
                  <a:srgbClr val="6D6E71"/>
                </a:solidFill>
              </a:defRPr>
            </a:lvl2pPr>
            <a:lvl3pPr marL="449263" indent="-173038"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rgbClr val="6D6E71"/>
                </a:solidFill>
              </a:defRPr>
            </a:lvl3pPr>
            <a:lvl4pPr marL="630238" indent="-180975">
              <a:buClr>
                <a:schemeClr val="accent1"/>
              </a:buClr>
              <a:buFont typeface="Arial" panose="020B0604020202020204" pitchFamily="34" charset="0"/>
              <a:buChar char="›"/>
              <a:defRPr sz="1800">
                <a:solidFill>
                  <a:srgbClr val="6D6E7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322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3D8D7506-9EE5-4521-9BE8-21C1120F5F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8030" y="0"/>
            <a:ext cx="6083969" cy="6861008"/>
          </a:xfrm>
          <a:custGeom>
            <a:avLst/>
            <a:gdLst>
              <a:gd name="connsiteX0" fmla="*/ 0 w 6019800"/>
              <a:gd name="connsiteY0" fmla="*/ 0 h 6858000"/>
              <a:gd name="connsiteX1" fmla="*/ 6019800 w 6019800"/>
              <a:gd name="connsiteY1" fmla="*/ 0 h 6858000"/>
              <a:gd name="connsiteX2" fmla="*/ 6019800 w 6019800"/>
              <a:gd name="connsiteY2" fmla="*/ 6858000 h 6858000"/>
              <a:gd name="connsiteX3" fmla="*/ 0 w 6019800"/>
              <a:gd name="connsiteY3" fmla="*/ 6858000 h 6858000"/>
              <a:gd name="connsiteX4" fmla="*/ 0 w 6019800"/>
              <a:gd name="connsiteY4" fmla="*/ 0 h 6858000"/>
              <a:gd name="connsiteX0" fmla="*/ 752475 w 6772275"/>
              <a:gd name="connsiteY0" fmla="*/ 0 h 6877050"/>
              <a:gd name="connsiteX1" fmla="*/ 6772275 w 6772275"/>
              <a:gd name="connsiteY1" fmla="*/ 0 h 6877050"/>
              <a:gd name="connsiteX2" fmla="*/ 6772275 w 6772275"/>
              <a:gd name="connsiteY2" fmla="*/ 6858000 h 6877050"/>
              <a:gd name="connsiteX3" fmla="*/ 0 w 6772275"/>
              <a:gd name="connsiteY3" fmla="*/ 6877050 h 6877050"/>
              <a:gd name="connsiteX4" fmla="*/ 752475 w 6772275"/>
              <a:gd name="connsiteY4" fmla="*/ 0 h 6877050"/>
              <a:gd name="connsiteX0" fmla="*/ 62664 w 6082464"/>
              <a:gd name="connsiteY0" fmla="*/ 0 h 6861008"/>
              <a:gd name="connsiteX1" fmla="*/ 6082464 w 6082464"/>
              <a:gd name="connsiteY1" fmla="*/ 0 h 6861008"/>
              <a:gd name="connsiteX2" fmla="*/ 6082464 w 6082464"/>
              <a:gd name="connsiteY2" fmla="*/ 6858000 h 6861008"/>
              <a:gd name="connsiteX3" fmla="*/ 0 w 6082464"/>
              <a:gd name="connsiteY3" fmla="*/ 6861008 h 6861008"/>
              <a:gd name="connsiteX4" fmla="*/ 62664 w 6082464"/>
              <a:gd name="connsiteY4" fmla="*/ 0 h 6861008"/>
              <a:gd name="connsiteX0" fmla="*/ 0 w 6083969"/>
              <a:gd name="connsiteY0" fmla="*/ 0 h 6861008"/>
              <a:gd name="connsiteX1" fmla="*/ 6083969 w 6083969"/>
              <a:gd name="connsiteY1" fmla="*/ 0 h 6861008"/>
              <a:gd name="connsiteX2" fmla="*/ 6083969 w 6083969"/>
              <a:gd name="connsiteY2" fmla="*/ 6858000 h 6861008"/>
              <a:gd name="connsiteX3" fmla="*/ 1505 w 6083969"/>
              <a:gd name="connsiteY3" fmla="*/ 6861008 h 6861008"/>
              <a:gd name="connsiteX4" fmla="*/ 0 w 6083969"/>
              <a:gd name="connsiteY4" fmla="*/ 0 h 686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3969" h="6861008">
                <a:moveTo>
                  <a:pt x="0" y="0"/>
                </a:moveTo>
                <a:lnTo>
                  <a:pt x="6083969" y="0"/>
                </a:lnTo>
                <a:lnTo>
                  <a:pt x="6083969" y="6858000"/>
                </a:lnTo>
                <a:lnTo>
                  <a:pt x="1505" y="6861008"/>
                </a:lnTo>
                <a:cubicBezTo>
                  <a:pt x="1003" y="4574005"/>
                  <a:pt x="502" y="2287003"/>
                  <a:pt x="0" y="0"/>
                </a:cubicBez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525" y="542925"/>
            <a:ext cx="11487150" cy="781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de la page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917" y="1676400"/>
            <a:ext cx="5250242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260" baseline="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918" y="2209800"/>
            <a:ext cx="5250242" cy="307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rgbClr val="6D6E71"/>
                </a:solidFill>
              </a:defRPr>
            </a:lvl1pPr>
            <a:lvl2pPr marL="361950" indent="-180975">
              <a:buClr>
                <a:schemeClr val="accent1"/>
              </a:buClr>
              <a:defRPr sz="1800">
                <a:solidFill>
                  <a:srgbClr val="6D6E71"/>
                </a:solidFill>
              </a:defRPr>
            </a:lvl2pPr>
            <a:lvl3pPr marL="449263" indent="-173038">
              <a:buClr>
                <a:schemeClr val="accent1"/>
              </a:buClr>
              <a:buFont typeface="Arial" panose="020B0604020202020204" pitchFamily="34" charset="0"/>
              <a:buChar char="-"/>
              <a:defRPr sz="1800">
                <a:solidFill>
                  <a:srgbClr val="6D6E71"/>
                </a:solidFill>
              </a:defRPr>
            </a:lvl3pPr>
            <a:lvl4pPr marL="630238" indent="-180975">
              <a:buClr>
                <a:schemeClr val="accent1"/>
              </a:buClr>
              <a:buFont typeface="Arial" panose="020B0604020202020204" pitchFamily="34" charset="0"/>
              <a:buChar char="›"/>
              <a:defRPr sz="1800">
                <a:solidFill>
                  <a:srgbClr val="6D6E7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878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525" y="539261"/>
            <a:ext cx="5400675" cy="781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Tableaux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0525" y="1676400"/>
            <a:ext cx="4495799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>
                <a:solidFill>
                  <a:srgbClr val="6D6E71"/>
                </a:solidFill>
              </a:defRPr>
            </a:lvl1pPr>
          </a:lstStyle>
          <a:p>
            <a:pPr lvl="0"/>
            <a:r>
              <a:rPr lang="en-US" dirty="0"/>
              <a:t>Introduction </a:t>
            </a:r>
            <a:r>
              <a:rPr lang="en-US" dirty="0" err="1"/>
              <a:t>corrovi</a:t>
            </a:r>
            <a:r>
              <a:rPr lang="en-US" dirty="0"/>
              <a:t> der chic </a:t>
            </a:r>
            <a:r>
              <a:rPr lang="en-US" dirty="0" err="1"/>
              <a:t>imuscil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ium</a:t>
            </a:r>
            <a:r>
              <a:rPr lang="en-US" dirty="0"/>
              <a:t> </a:t>
            </a:r>
            <a:r>
              <a:rPr lang="en-US" dirty="0" err="1"/>
              <a:t>ent</a:t>
            </a:r>
            <a:r>
              <a:rPr lang="en-US" dirty="0"/>
              <a:t> </a:t>
            </a:r>
            <a:r>
              <a:rPr lang="en-US" dirty="0" err="1"/>
              <a:t>perspel</a:t>
            </a:r>
            <a:r>
              <a:rPr lang="en-US" dirty="0"/>
              <a:t> </a:t>
            </a:r>
            <a:r>
              <a:rPr lang="en-US" dirty="0" err="1"/>
              <a:t>iquodis</a:t>
            </a:r>
            <a:r>
              <a:rPr lang="en-US" dirty="0"/>
              <a:t> </a:t>
            </a:r>
            <a:r>
              <a:rPr lang="en-US" dirty="0" err="1"/>
              <a:t>volor</a:t>
            </a:r>
            <a:r>
              <a:rPr lang="en-US" dirty="0"/>
              <a:t> </a:t>
            </a:r>
            <a:r>
              <a:rPr lang="en-US" dirty="0" err="1"/>
              <a:t>rovi</a:t>
            </a:r>
            <a:r>
              <a:rPr lang="en-US" dirty="0"/>
              <a:t> dis </a:t>
            </a:r>
            <a:r>
              <a:rPr lang="en-US" dirty="0" err="1"/>
              <a:t>sinverate</a:t>
            </a:r>
            <a:r>
              <a:rPr lang="en-US" dirty="0"/>
              <a:t> </a:t>
            </a:r>
            <a:r>
              <a:rPr lang="en-US" dirty="0" err="1"/>
              <a:t>nobis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, </a:t>
            </a:r>
            <a:r>
              <a:rPr lang="en-US" dirty="0" err="1"/>
              <a:t>cuscident</a:t>
            </a:r>
            <a:r>
              <a:rPr lang="en-US" dirty="0"/>
              <a:t> lorem </a:t>
            </a:r>
            <a:r>
              <a:rPr lang="en-US" dirty="0" err="1"/>
              <a:t>ipsumstyles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7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6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6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1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5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BD8D-FC42-CE46-9F13-9F06AB2B125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29EB4-0EA6-F541-B40F-9164C1B60A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5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867400"/>
            <a:ext cx="12192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11344275" y="6105524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258550" y="624090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59E99DB-A4F6-4653-B15D-66F7E06784F6}" type="slidenum">
              <a:rPr lang="en-CA" sz="24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en-CA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7A17EA6-A0FB-4264-A0CA-9A37CF812013}"/>
              </a:ext>
            </a:extLst>
          </p:cNvPr>
          <p:cNvGrpSpPr/>
          <p:nvPr userDrawn="1"/>
        </p:nvGrpSpPr>
        <p:grpSpPr>
          <a:xfrm rot="16660837" flipV="1">
            <a:off x="11014948" y="6529202"/>
            <a:ext cx="532889" cy="74259"/>
            <a:chOff x="9702198" y="6098844"/>
            <a:chExt cx="610657" cy="8509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460CE9BA-8188-4789-ADB0-3FF2983A54CA}"/>
                </a:ext>
              </a:extLst>
            </p:cNvPr>
            <p:cNvSpPr/>
            <p:nvPr/>
          </p:nvSpPr>
          <p:spPr>
            <a:xfrm rot="5400000">
              <a:off x="10017534" y="6098844"/>
              <a:ext cx="85096" cy="850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F4EC108-10C4-43DD-BEA8-15420109FF11}"/>
                </a:ext>
              </a:extLst>
            </p:cNvPr>
            <p:cNvSpPr/>
            <p:nvPr/>
          </p:nvSpPr>
          <p:spPr>
            <a:xfrm rot="5400000">
              <a:off x="9912422" y="6098844"/>
              <a:ext cx="85096" cy="85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D8E5737-C6EA-4823-AEDC-7142F5A39EAF}"/>
                </a:ext>
              </a:extLst>
            </p:cNvPr>
            <p:cNvSpPr/>
            <p:nvPr/>
          </p:nvSpPr>
          <p:spPr>
            <a:xfrm rot="5400000">
              <a:off x="9807310" y="6098844"/>
              <a:ext cx="85096" cy="85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A3A0A9D-B31B-47A7-A76D-168B13900434}"/>
                </a:ext>
              </a:extLst>
            </p:cNvPr>
            <p:cNvSpPr/>
            <p:nvPr/>
          </p:nvSpPr>
          <p:spPr>
            <a:xfrm rot="5400000">
              <a:off x="9702198" y="6098844"/>
              <a:ext cx="85096" cy="85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F156CE9-F0A0-4095-97AC-FCAA8BDD243E}"/>
                </a:ext>
              </a:extLst>
            </p:cNvPr>
            <p:cNvSpPr/>
            <p:nvPr/>
          </p:nvSpPr>
          <p:spPr>
            <a:xfrm rot="5400000">
              <a:off x="10227759" y="6098844"/>
              <a:ext cx="85096" cy="85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DEEE1FAB-A9D4-44D0-AFF4-72577B50FFAD}"/>
                </a:ext>
              </a:extLst>
            </p:cNvPr>
            <p:cNvSpPr/>
            <p:nvPr/>
          </p:nvSpPr>
          <p:spPr>
            <a:xfrm rot="5400000">
              <a:off x="10122647" y="6098844"/>
              <a:ext cx="85096" cy="85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178729B-88EA-4C9C-A44B-F310CD96D7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2" y="6240903"/>
            <a:ext cx="1157268" cy="3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1" kern="1200" spc="190" baseline="0">
          <a:solidFill>
            <a:srgbClr val="9797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34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microsoft.com/office/2007/relationships/hdphoto" Target="../media/hdphoto3.wdp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347275"/>
            <a:ext cx="10011266" cy="369431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6559" y="3817611"/>
            <a:ext cx="7977247" cy="753643"/>
          </a:xfrm>
        </p:spPr>
        <p:txBody>
          <a:bodyPr>
            <a:noAutofit/>
          </a:bodyPr>
          <a:lstStyle/>
          <a:p>
            <a:r>
              <a:rPr lang="fr-CA" sz="3200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Coûts de la congestion routière à Laval et dans la Couronne nord</a:t>
            </a:r>
            <a:endParaRPr lang="fr-CA" sz="2000" b="1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76559" y="5476578"/>
            <a:ext cx="4017817" cy="379851"/>
          </a:xfrm>
        </p:spPr>
        <p:txBody>
          <a:bodyPr/>
          <a:lstStyle/>
          <a:p>
            <a:r>
              <a:rPr lang="fr-CA" dirty="0" smtClean="0">
                <a:solidFill>
                  <a:srgbClr val="82C3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Forum mobilité – 23 avril 2018</a:t>
            </a:r>
            <a:endParaRPr lang="fr-CA" dirty="0">
              <a:solidFill>
                <a:srgbClr val="82C34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6" b="61470"/>
          <a:stretch/>
        </p:blipFill>
        <p:spPr>
          <a:xfrm rot="16200000">
            <a:off x="9108299" y="1393845"/>
            <a:ext cx="4629936" cy="17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71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9">
            <a:extLst>
              <a:ext uri="{FF2B5EF4-FFF2-40B4-BE49-F238E27FC236}">
                <a16:creationId xmlns:a16="http://schemas.microsoft.com/office/drawing/2014/main" xmlns="" id="{61DFA560-D23C-454B-ADE2-C765F527D171}"/>
              </a:ext>
            </a:extLst>
          </p:cNvPr>
          <p:cNvGrpSpPr/>
          <p:nvPr/>
        </p:nvGrpSpPr>
        <p:grpSpPr>
          <a:xfrm rot="18052350">
            <a:off x="9714633" y="-2162837"/>
            <a:ext cx="304800" cy="7081706"/>
            <a:chOff x="12755151" y="7307"/>
            <a:chExt cx="304800" cy="7081706"/>
          </a:xfrm>
          <a:solidFill>
            <a:srgbClr val="82C341"/>
          </a:solidFill>
        </p:grpSpPr>
        <p:sp>
          <p:nvSpPr>
            <p:cNvPr id="49" name="Oval 50">
              <a:extLst>
                <a:ext uri="{FF2B5EF4-FFF2-40B4-BE49-F238E27FC236}">
                  <a16:creationId xmlns:a16="http://schemas.microsoft.com/office/drawing/2014/main" xmlns="" id="{39B156EE-2EB9-438E-BD5D-7D3540339FE9}"/>
                </a:ext>
              </a:extLst>
            </p:cNvPr>
            <p:cNvSpPr/>
            <p:nvPr/>
          </p:nvSpPr>
          <p:spPr>
            <a:xfrm>
              <a:off x="12755151" y="76029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51">
              <a:extLst>
                <a:ext uri="{FF2B5EF4-FFF2-40B4-BE49-F238E27FC236}">
                  <a16:creationId xmlns:a16="http://schemas.microsoft.com/office/drawing/2014/main" xmlns="" id="{C097D7FA-D091-4BBC-9B54-E4B9AA535063}"/>
                </a:ext>
              </a:extLst>
            </p:cNvPr>
            <p:cNvSpPr/>
            <p:nvPr/>
          </p:nvSpPr>
          <p:spPr>
            <a:xfrm>
              <a:off x="12755151" y="113679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2">
              <a:extLst>
                <a:ext uri="{FF2B5EF4-FFF2-40B4-BE49-F238E27FC236}">
                  <a16:creationId xmlns:a16="http://schemas.microsoft.com/office/drawing/2014/main" xmlns="" id="{5CF69CE2-E55F-4D20-A461-5BD8DEBC00B8}"/>
                </a:ext>
              </a:extLst>
            </p:cNvPr>
            <p:cNvSpPr/>
            <p:nvPr/>
          </p:nvSpPr>
          <p:spPr>
            <a:xfrm>
              <a:off x="12755151" y="151328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53">
              <a:extLst>
                <a:ext uri="{FF2B5EF4-FFF2-40B4-BE49-F238E27FC236}">
                  <a16:creationId xmlns:a16="http://schemas.microsoft.com/office/drawing/2014/main" xmlns="" id="{D1E0A824-1A9F-44D0-97E3-2DE7E0E42F9A}"/>
                </a:ext>
              </a:extLst>
            </p:cNvPr>
            <p:cNvSpPr/>
            <p:nvPr/>
          </p:nvSpPr>
          <p:spPr>
            <a:xfrm>
              <a:off x="12755151" y="188978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54">
              <a:extLst>
                <a:ext uri="{FF2B5EF4-FFF2-40B4-BE49-F238E27FC236}">
                  <a16:creationId xmlns:a16="http://schemas.microsoft.com/office/drawing/2014/main" xmlns="" id="{1F09A691-75CB-4525-9ABB-AD8E2A155521}"/>
                </a:ext>
              </a:extLst>
            </p:cNvPr>
            <p:cNvSpPr/>
            <p:nvPr/>
          </p:nvSpPr>
          <p:spPr>
            <a:xfrm>
              <a:off x="12755151" y="730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55">
              <a:extLst>
                <a:ext uri="{FF2B5EF4-FFF2-40B4-BE49-F238E27FC236}">
                  <a16:creationId xmlns:a16="http://schemas.microsoft.com/office/drawing/2014/main" xmlns="" id="{B6C0E289-1414-4FD1-A52E-3527310705EA}"/>
                </a:ext>
              </a:extLst>
            </p:cNvPr>
            <p:cNvSpPr/>
            <p:nvPr/>
          </p:nvSpPr>
          <p:spPr>
            <a:xfrm>
              <a:off x="12755151" y="38380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6">
              <a:extLst>
                <a:ext uri="{FF2B5EF4-FFF2-40B4-BE49-F238E27FC236}">
                  <a16:creationId xmlns:a16="http://schemas.microsoft.com/office/drawing/2014/main" xmlns="" id="{60B3DC62-FA60-4044-B2D9-AFC2BD295FDD}"/>
                </a:ext>
              </a:extLst>
            </p:cNvPr>
            <p:cNvSpPr/>
            <p:nvPr/>
          </p:nvSpPr>
          <p:spPr>
            <a:xfrm>
              <a:off x="12755151" y="301926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57">
              <a:extLst>
                <a:ext uri="{FF2B5EF4-FFF2-40B4-BE49-F238E27FC236}">
                  <a16:creationId xmlns:a16="http://schemas.microsoft.com/office/drawing/2014/main" xmlns="" id="{CAD6520F-8552-424F-BFB1-232461F92228}"/>
                </a:ext>
              </a:extLst>
            </p:cNvPr>
            <p:cNvSpPr/>
            <p:nvPr/>
          </p:nvSpPr>
          <p:spPr>
            <a:xfrm>
              <a:off x="12755151" y="339576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58">
              <a:extLst>
                <a:ext uri="{FF2B5EF4-FFF2-40B4-BE49-F238E27FC236}">
                  <a16:creationId xmlns:a16="http://schemas.microsoft.com/office/drawing/2014/main" xmlns="" id="{CBDF3842-114C-4CC2-A073-A7F06476483A}"/>
                </a:ext>
              </a:extLst>
            </p:cNvPr>
            <p:cNvSpPr/>
            <p:nvPr/>
          </p:nvSpPr>
          <p:spPr>
            <a:xfrm>
              <a:off x="12755151" y="377225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9">
              <a:extLst>
                <a:ext uri="{FF2B5EF4-FFF2-40B4-BE49-F238E27FC236}">
                  <a16:creationId xmlns:a16="http://schemas.microsoft.com/office/drawing/2014/main" xmlns="" id="{C4A29539-C6D1-4809-ACFB-7EBCB7A4B536}"/>
                </a:ext>
              </a:extLst>
            </p:cNvPr>
            <p:cNvSpPr/>
            <p:nvPr/>
          </p:nvSpPr>
          <p:spPr>
            <a:xfrm>
              <a:off x="12755151" y="414875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60">
              <a:extLst>
                <a:ext uri="{FF2B5EF4-FFF2-40B4-BE49-F238E27FC236}">
                  <a16:creationId xmlns:a16="http://schemas.microsoft.com/office/drawing/2014/main" xmlns="" id="{6022916A-E59B-4F39-8E39-B0DFA3D54C56}"/>
                </a:ext>
              </a:extLst>
            </p:cNvPr>
            <p:cNvSpPr/>
            <p:nvPr/>
          </p:nvSpPr>
          <p:spPr>
            <a:xfrm>
              <a:off x="12755151" y="226627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61">
              <a:extLst>
                <a:ext uri="{FF2B5EF4-FFF2-40B4-BE49-F238E27FC236}">
                  <a16:creationId xmlns:a16="http://schemas.microsoft.com/office/drawing/2014/main" xmlns="" id="{50224E99-A1D5-49A7-8BAD-1B8DA68B4C07}"/>
                </a:ext>
              </a:extLst>
            </p:cNvPr>
            <p:cNvSpPr/>
            <p:nvPr/>
          </p:nvSpPr>
          <p:spPr>
            <a:xfrm>
              <a:off x="12755151" y="264277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val 62">
              <a:extLst>
                <a:ext uri="{FF2B5EF4-FFF2-40B4-BE49-F238E27FC236}">
                  <a16:creationId xmlns:a16="http://schemas.microsoft.com/office/drawing/2014/main" xmlns="" id="{5C6B05BA-6B3E-48F8-A256-45FF7A5EB116}"/>
                </a:ext>
              </a:extLst>
            </p:cNvPr>
            <p:cNvSpPr/>
            <p:nvPr/>
          </p:nvSpPr>
          <p:spPr>
            <a:xfrm>
              <a:off x="12755151" y="5278237"/>
              <a:ext cx="304800" cy="3048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val 63">
              <a:extLst>
                <a:ext uri="{FF2B5EF4-FFF2-40B4-BE49-F238E27FC236}">
                  <a16:creationId xmlns:a16="http://schemas.microsoft.com/office/drawing/2014/main" xmlns="" id="{EC17259A-6F6B-46A4-BB90-59D056A494DB}"/>
                </a:ext>
              </a:extLst>
            </p:cNvPr>
            <p:cNvSpPr/>
            <p:nvPr/>
          </p:nvSpPr>
          <p:spPr>
            <a:xfrm>
              <a:off x="12755151" y="5654732"/>
              <a:ext cx="304800" cy="304800"/>
            </a:xfrm>
            <a:prstGeom prst="ellipse">
              <a:avLst/>
            </a:prstGeom>
            <a:solidFill>
              <a:srgbClr val="82C3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64">
              <a:extLst>
                <a:ext uri="{FF2B5EF4-FFF2-40B4-BE49-F238E27FC236}">
                  <a16:creationId xmlns:a16="http://schemas.microsoft.com/office/drawing/2014/main" xmlns="" id="{98F3532B-49D1-44C4-8C91-DE9931C839F9}"/>
                </a:ext>
              </a:extLst>
            </p:cNvPr>
            <p:cNvSpPr/>
            <p:nvPr/>
          </p:nvSpPr>
          <p:spPr>
            <a:xfrm>
              <a:off x="12755151" y="6031227"/>
              <a:ext cx="304800" cy="304800"/>
            </a:xfrm>
            <a:prstGeom prst="ellipse">
              <a:avLst/>
            </a:prstGeom>
            <a:solidFill>
              <a:srgbClr val="82C3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val 65">
              <a:extLst>
                <a:ext uri="{FF2B5EF4-FFF2-40B4-BE49-F238E27FC236}">
                  <a16:creationId xmlns:a16="http://schemas.microsoft.com/office/drawing/2014/main" xmlns="" id="{7FD50B9E-6F0C-4C05-B444-3D98D4CF2D8D}"/>
                </a:ext>
              </a:extLst>
            </p:cNvPr>
            <p:cNvSpPr/>
            <p:nvPr/>
          </p:nvSpPr>
          <p:spPr>
            <a:xfrm>
              <a:off x="12755151" y="640772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val 66">
              <a:extLst>
                <a:ext uri="{FF2B5EF4-FFF2-40B4-BE49-F238E27FC236}">
                  <a16:creationId xmlns:a16="http://schemas.microsoft.com/office/drawing/2014/main" xmlns="" id="{47138698-A76E-4789-A686-E95C2972C772}"/>
                </a:ext>
              </a:extLst>
            </p:cNvPr>
            <p:cNvSpPr/>
            <p:nvPr/>
          </p:nvSpPr>
          <p:spPr>
            <a:xfrm>
              <a:off x="12755151" y="452524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67">
              <a:extLst>
                <a:ext uri="{FF2B5EF4-FFF2-40B4-BE49-F238E27FC236}">
                  <a16:creationId xmlns:a16="http://schemas.microsoft.com/office/drawing/2014/main" xmlns="" id="{0A15528B-CFFC-421F-9D69-5D6FA8E525CD}"/>
                </a:ext>
              </a:extLst>
            </p:cNvPr>
            <p:cNvSpPr/>
            <p:nvPr/>
          </p:nvSpPr>
          <p:spPr>
            <a:xfrm>
              <a:off x="12755151" y="490174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68">
              <a:extLst>
                <a:ext uri="{FF2B5EF4-FFF2-40B4-BE49-F238E27FC236}">
                  <a16:creationId xmlns:a16="http://schemas.microsoft.com/office/drawing/2014/main" xmlns="" id="{B36B5396-4F80-41BF-9837-822AC692947C}"/>
                </a:ext>
              </a:extLst>
            </p:cNvPr>
            <p:cNvSpPr/>
            <p:nvPr/>
          </p:nvSpPr>
          <p:spPr>
            <a:xfrm>
              <a:off x="12755151" y="6784213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652769"/>
              </p:ext>
            </p:extLst>
          </p:nvPr>
        </p:nvGraphicFramePr>
        <p:xfrm>
          <a:off x="1469242" y="1314062"/>
          <a:ext cx="9553552" cy="524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>
            <a:off x="4993636" y="3617430"/>
            <a:ext cx="1371600" cy="12142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 txBox="1">
            <a:spLocks/>
          </p:cNvSpPr>
          <p:nvPr/>
        </p:nvSpPr>
        <p:spPr>
          <a:xfrm>
            <a:off x="566871" y="434583"/>
            <a:ext cx="8767629" cy="6227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3423">
              <a:spcBef>
                <a:spcPct val="20000"/>
              </a:spcBef>
            </a:pP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ÉVALUATION 2018</a:t>
            </a:r>
          </a:p>
        </p:txBody>
      </p:sp>
      <p:grpSp>
        <p:nvGrpSpPr>
          <p:cNvPr id="68" name="Group 69">
            <a:extLst>
              <a:ext uri="{FF2B5EF4-FFF2-40B4-BE49-F238E27FC236}">
                <a16:creationId xmlns:a16="http://schemas.microsoft.com/office/drawing/2014/main" xmlns="" id="{942589A7-1F25-4E3C-A3CB-3F7D7A05FE0C}"/>
              </a:ext>
            </a:extLst>
          </p:cNvPr>
          <p:cNvGrpSpPr/>
          <p:nvPr/>
        </p:nvGrpSpPr>
        <p:grpSpPr>
          <a:xfrm rot="370735">
            <a:off x="11223947" y="5495"/>
            <a:ext cx="294827" cy="6849994"/>
            <a:chOff x="12755151" y="7307"/>
            <a:chExt cx="304800" cy="7081706"/>
          </a:xfrm>
          <a:solidFill>
            <a:srgbClr val="82C341"/>
          </a:solidFill>
        </p:grpSpPr>
        <p:sp>
          <p:nvSpPr>
            <p:cNvPr id="69" name="Oval 70">
              <a:extLst>
                <a:ext uri="{FF2B5EF4-FFF2-40B4-BE49-F238E27FC236}">
                  <a16:creationId xmlns:a16="http://schemas.microsoft.com/office/drawing/2014/main" xmlns="" id="{D05AEC3E-03CD-480A-91BC-18EA8F3104F9}"/>
                </a:ext>
              </a:extLst>
            </p:cNvPr>
            <p:cNvSpPr/>
            <p:nvPr/>
          </p:nvSpPr>
          <p:spPr>
            <a:xfrm>
              <a:off x="12755151" y="76029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val 71">
              <a:extLst>
                <a:ext uri="{FF2B5EF4-FFF2-40B4-BE49-F238E27FC236}">
                  <a16:creationId xmlns:a16="http://schemas.microsoft.com/office/drawing/2014/main" xmlns="" id="{C60DF4EE-A72E-478B-9E78-0391D9066AD4}"/>
                </a:ext>
              </a:extLst>
            </p:cNvPr>
            <p:cNvSpPr/>
            <p:nvPr/>
          </p:nvSpPr>
          <p:spPr>
            <a:xfrm>
              <a:off x="12755151" y="113679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72">
              <a:extLst>
                <a:ext uri="{FF2B5EF4-FFF2-40B4-BE49-F238E27FC236}">
                  <a16:creationId xmlns:a16="http://schemas.microsoft.com/office/drawing/2014/main" xmlns="" id="{CA01B2A8-04D9-4E0B-B532-FF950F38D8CE}"/>
                </a:ext>
              </a:extLst>
            </p:cNvPr>
            <p:cNvSpPr/>
            <p:nvPr/>
          </p:nvSpPr>
          <p:spPr>
            <a:xfrm>
              <a:off x="12755151" y="151328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xmlns="" id="{9D9B5646-D1BE-4C7A-8F49-4687EA103CB3}"/>
                </a:ext>
              </a:extLst>
            </p:cNvPr>
            <p:cNvSpPr/>
            <p:nvPr/>
          </p:nvSpPr>
          <p:spPr>
            <a:xfrm>
              <a:off x="12755151" y="188978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val 74">
              <a:extLst>
                <a:ext uri="{FF2B5EF4-FFF2-40B4-BE49-F238E27FC236}">
                  <a16:creationId xmlns:a16="http://schemas.microsoft.com/office/drawing/2014/main" xmlns="" id="{F4DC0825-9FA0-4A43-B5B1-F6FB064D1C4F}"/>
                </a:ext>
              </a:extLst>
            </p:cNvPr>
            <p:cNvSpPr/>
            <p:nvPr/>
          </p:nvSpPr>
          <p:spPr>
            <a:xfrm>
              <a:off x="12755151" y="730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val 75">
              <a:extLst>
                <a:ext uri="{FF2B5EF4-FFF2-40B4-BE49-F238E27FC236}">
                  <a16:creationId xmlns:a16="http://schemas.microsoft.com/office/drawing/2014/main" xmlns="" id="{E1961931-11F9-4075-871E-F2F761BA3A77}"/>
                </a:ext>
              </a:extLst>
            </p:cNvPr>
            <p:cNvSpPr/>
            <p:nvPr/>
          </p:nvSpPr>
          <p:spPr>
            <a:xfrm>
              <a:off x="12755151" y="38380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val 76">
              <a:extLst>
                <a:ext uri="{FF2B5EF4-FFF2-40B4-BE49-F238E27FC236}">
                  <a16:creationId xmlns:a16="http://schemas.microsoft.com/office/drawing/2014/main" xmlns="" id="{17BE6DD2-55F3-4EC4-A4DE-541EF8268D7E}"/>
                </a:ext>
              </a:extLst>
            </p:cNvPr>
            <p:cNvSpPr/>
            <p:nvPr/>
          </p:nvSpPr>
          <p:spPr>
            <a:xfrm>
              <a:off x="12755151" y="301926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val 77">
              <a:extLst>
                <a:ext uri="{FF2B5EF4-FFF2-40B4-BE49-F238E27FC236}">
                  <a16:creationId xmlns:a16="http://schemas.microsoft.com/office/drawing/2014/main" xmlns="" id="{85DA7F37-BA02-468D-8AC1-9635C16565BE}"/>
                </a:ext>
              </a:extLst>
            </p:cNvPr>
            <p:cNvSpPr/>
            <p:nvPr/>
          </p:nvSpPr>
          <p:spPr>
            <a:xfrm>
              <a:off x="12755151" y="339576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val 78">
              <a:extLst>
                <a:ext uri="{FF2B5EF4-FFF2-40B4-BE49-F238E27FC236}">
                  <a16:creationId xmlns:a16="http://schemas.microsoft.com/office/drawing/2014/main" xmlns="" id="{9A93F63E-E9C7-4DE4-8458-04AE262D3B08}"/>
                </a:ext>
              </a:extLst>
            </p:cNvPr>
            <p:cNvSpPr/>
            <p:nvPr/>
          </p:nvSpPr>
          <p:spPr>
            <a:xfrm>
              <a:off x="12755151" y="377225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val 79">
              <a:extLst>
                <a:ext uri="{FF2B5EF4-FFF2-40B4-BE49-F238E27FC236}">
                  <a16:creationId xmlns:a16="http://schemas.microsoft.com/office/drawing/2014/main" xmlns="" id="{EFBDD47B-43AA-46A5-8CA9-F7B143F04531}"/>
                </a:ext>
              </a:extLst>
            </p:cNvPr>
            <p:cNvSpPr/>
            <p:nvPr/>
          </p:nvSpPr>
          <p:spPr>
            <a:xfrm>
              <a:off x="12755151" y="414875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val 80">
              <a:extLst>
                <a:ext uri="{FF2B5EF4-FFF2-40B4-BE49-F238E27FC236}">
                  <a16:creationId xmlns:a16="http://schemas.microsoft.com/office/drawing/2014/main" xmlns="" id="{9C0F2CF2-66CE-4E30-B39E-E8CCADE1E108}"/>
                </a:ext>
              </a:extLst>
            </p:cNvPr>
            <p:cNvSpPr/>
            <p:nvPr/>
          </p:nvSpPr>
          <p:spPr>
            <a:xfrm>
              <a:off x="12755151" y="226627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val 81">
              <a:extLst>
                <a:ext uri="{FF2B5EF4-FFF2-40B4-BE49-F238E27FC236}">
                  <a16:creationId xmlns:a16="http://schemas.microsoft.com/office/drawing/2014/main" xmlns="" id="{D588D7CA-ADB0-483E-B60B-F060098F3555}"/>
                </a:ext>
              </a:extLst>
            </p:cNvPr>
            <p:cNvSpPr/>
            <p:nvPr/>
          </p:nvSpPr>
          <p:spPr>
            <a:xfrm>
              <a:off x="12755151" y="264277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82">
              <a:extLst>
                <a:ext uri="{FF2B5EF4-FFF2-40B4-BE49-F238E27FC236}">
                  <a16:creationId xmlns:a16="http://schemas.microsoft.com/office/drawing/2014/main" xmlns="" id="{AD5F4CBC-070B-44EC-9254-E900C0339FAB}"/>
                </a:ext>
              </a:extLst>
            </p:cNvPr>
            <p:cNvSpPr/>
            <p:nvPr/>
          </p:nvSpPr>
          <p:spPr>
            <a:xfrm>
              <a:off x="12755151" y="5278237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83">
              <a:extLst>
                <a:ext uri="{FF2B5EF4-FFF2-40B4-BE49-F238E27FC236}">
                  <a16:creationId xmlns:a16="http://schemas.microsoft.com/office/drawing/2014/main" xmlns="" id="{852B1AF3-66F6-4E47-9C88-19AC017A6F96}"/>
                </a:ext>
              </a:extLst>
            </p:cNvPr>
            <p:cNvSpPr/>
            <p:nvPr/>
          </p:nvSpPr>
          <p:spPr>
            <a:xfrm>
              <a:off x="12755151" y="5654732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val 84">
              <a:extLst>
                <a:ext uri="{FF2B5EF4-FFF2-40B4-BE49-F238E27FC236}">
                  <a16:creationId xmlns:a16="http://schemas.microsoft.com/office/drawing/2014/main" xmlns="" id="{BCE64821-3843-4FAE-A7C3-5174616DB60D}"/>
                </a:ext>
              </a:extLst>
            </p:cNvPr>
            <p:cNvSpPr/>
            <p:nvPr/>
          </p:nvSpPr>
          <p:spPr>
            <a:xfrm>
              <a:off x="12755151" y="6031227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85">
              <a:extLst>
                <a:ext uri="{FF2B5EF4-FFF2-40B4-BE49-F238E27FC236}">
                  <a16:creationId xmlns:a16="http://schemas.microsoft.com/office/drawing/2014/main" xmlns="" id="{9C25A7A0-516E-40A8-8DE8-EB83EDB3E084}"/>
                </a:ext>
              </a:extLst>
            </p:cNvPr>
            <p:cNvSpPr/>
            <p:nvPr/>
          </p:nvSpPr>
          <p:spPr>
            <a:xfrm>
              <a:off x="12755151" y="6407722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val 86">
              <a:extLst>
                <a:ext uri="{FF2B5EF4-FFF2-40B4-BE49-F238E27FC236}">
                  <a16:creationId xmlns:a16="http://schemas.microsoft.com/office/drawing/2014/main" xmlns="" id="{116ED153-44BB-4775-8E5A-F3BA549D8585}"/>
                </a:ext>
              </a:extLst>
            </p:cNvPr>
            <p:cNvSpPr/>
            <p:nvPr/>
          </p:nvSpPr>
          <p:spPr>
            <a:xfrm>
              <a:off x="12755151" y="452524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val 87">
              <a:extLst>
                <a:ext uri="{FF2B5EF4-FFF2-40B4-BE49-F238E27FC236}">
                  <a16:creationId xmlns:a16="http://schemas.microsoft.com/office/drawing/2014/main" xmlns="" id="{10F59945-C557-42C6-B3CA-C5145E4FA838}"/>
                </a:ext>
              </a:extLst>
            </p:cNvPr>
            <p:cNvSpPr/>
            <p:nvPr/>
          </p:nvSpPr>
          <p:spPr>
            <a:xfrm>
              <a:off x="12755151" y="490174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val 88">
              <a:extLst>
                <a:ext uri="{FF2B5EF4-FFF2-40B4-BE49-F238E27FC236}">
                  <a16:creationId xmlns:a16="http://schemas.microsoft.com/office/drawing/2014/main" xmlns="" id="{01904BF7-8399-431D-81F7-D9B2EE9C698E}"/>
                </a:ext>
              </a:extLst>
            </p:cNvPr>
            <p:cNvSpPr/>
            <p:nvPr/>
          </p:nvSpPr>
          <p:spPr>
            <a:xfrm>
              <a:off x="12755151" y="6784213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8838479" y="3558197"/>
            <a:ext cx="1755304" cy="1419737"/>
            <a:chOff x="7365536" y="2165738"/>
            <a:chExt cx="1755304" cy="1419737"/>
          </a:xfrm>
        </p:grpSpPr>
        <p:sp>
          <p:nvSpPr>
            <p:cNvPr id="89" name="Accolade fermante 88"/>
            <p:cNvSpPr/>
            <p:nvPr/>
          </p:nvSpPr>
          <p:spPr>
            <a:xfrm>
              <a:off x="7365536" y="2165738"/>
              <a:ext cx="322773" cy="1419737"/>
            </a:xfrm>
            <a:prstGeom prst="rightBrace">
              <a:avLst>
                <a:gd name="adj1" fmla="val 8333"/>
                <a:gd name="adj2" fmla="val 50917"/>
              </a:avLst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0" name="ZoneTexte 3"/>
            <p:cNvSpPr txBox="1"/>
            <p:nvPr/>
          </p:nvSpPr>
          <p:spPr>
            <a:xfrm>
              <a:off x="7637351" y="2643695"/>
              <a:ext cx="1483489" cy="38540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2400" b="1" dirty="0" smtClean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</a:t>
              </a:r>
              <a:r>
                <a:rPr lang="fr-CA" sz="1200" b="1" dirty="0" smtClean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fr-CA" sz="2400" b="1" dirty="0" smtClean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120 %</a:t>
              </a:r>
              <a:endParaRPr lang="fr-CA" sz="2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723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42" y="1302269"/>
            <a:ext cx="9553552" cy="5260456"/>
          </a:xfrm>
          <a:prstGeom prst="rect">
            <a:avLst/>
          </a:prstGeom>
        </p:spPr>
      </p:pic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003098"/>
              </p:ext>
            </p:extLst>
          </p:nvPr>
        </p:nvGraphicFramePr>
        <p:xfrm>
          <a:off x="1469242" y="1314062"/>
          <a:ext cx="9553552" cy="524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>
            <a:off x="4976659" y="3685253"/>
            <a:ext cx="1371600" cy="12142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49">
            <a:extLst>
              <a:ext uri="{FF2B5EF4-FFF2-40B4-BE49-F238E27FC236}">
                <a16:creationId xmlns:a16="http://schemas.microsoft.com/office/drawing/2014/main" xmlns="" id="{61DFA560-D23C-454B-ADE2-C765F527D171}"/>
              </a:ext>
            </a:extLst>
          </p:cNvPr>
          <p:cNvGrpSpPr/>
          <p:nvPr/>
        </p:nvGrpSpPr>
        <p:grpSpPr>
          <a:xfrm rot="18052350">
            <a:off x="9714633" y="-2162837"/>
            <a:ext cx="304800" cy="7081706"/>
            <a:chOff x="12755151" y="7307"/>
            <a:chExt cx="304800" cy="7081706"/>
          </a:xfrm>
          <a:solidFill>
            <a:srgbClr val="82C341"/>
          </a:solidFill>
        </p:grpSpPr>
        <p:sp>
          <p:nvSpPr>
            <p:cNvPr id="54" name="Oval 50">
              <a:extLst>
                <a:ext uri="{FF2B5EF4-FFF2-40B4-BE49-F238E27FC236}">
                  <a16:creationId xmlns:a16="http://schemas.microsoft.com/office/drawing/2014/main" xmlns="" id="{39B156EE-2EB9-438E-BD5D-7D3540339FE9}"/>
                </a:ext>
              </a:extLst>
            </p:cNvPr>
            <p:cNvSpPr/>
            <p:nvPr/>
          </p:nvSpPr>
          <p:spPr>
            <a:xfrm>
              <a:off x="12755151" y="76029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1">
              <a:extLst>
                <a:ext uri="{FF2B5EF4-FFF2-40B4-BE49-F238E27FC236}">
                  <a16:creationId xmlns:a16="http://schemas.microsoft.com/office/drawing/2014/main" xmlns="" id="{C097D7FA-D091-4BBC-9B54-E4B9AA535063}"/>
                </a:ext>
              </a:extLst>
            </p:cNvPr>
            <p:cNvSpPr/>
            <p:nvPr/>
          </p:nvSpPr>
          <p:spPr>
            <a:xfrm>
              <a:off x="12755151" y="113679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52">
              <a:extLst>
                <a:ext uri="{FF2B5EF4-FFF2-40B4-BE49-F238E27FC236}">
                  <a16:creationId xmlns:a16="http://schemas.microsoft.com/office/drawing/2014/main" xmlns="" id="{5CF69CE2-E55F-4D20-A461-5BD8DEBC00B8}"/>
                </a:ext>
              </a:extLst>
            </p:cNvPr>
            <p:cNvSpPr/>
            <p:nvPr/>
          </p:nvSpPr>
          <p:spPr>
            <a:xfrm>
              <a:off x="12755151" y="151328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53">
              <a:extLst>
                <a:ext uri="{FF2B5EF4-FFF2-40B4-BE49-F238E27FC236}">
                  <a16:creationId xmlns:a16="http://schemas.microsoft.com/office/drawing/2014/main" xmlns="" id="{D1E0A824-1A9F-44D0-97E3-2DE7E0E42F9A}"/>
                </a:ext>
              </a:extLst>
            </p:cNvPr>
            <p:cNvSpPr/>
            <p:nvPr/>
          </p:nvSpPr>
          <p:spPr>
            <a:xfrm>
              <a:off x="12755151" y="188978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xmlns="" id="{1F09A691-75CB-4525-9ABB-AD8E2A155521}"/>
                </a:ext>
              </a:extLst>
            </p:cNvPr>
            <p:cNvSpPr/>
            <p:nvPr/>
          </p:nvSpPr>
          <p:spPr>
            <a:xfrm>
              <a:off x="12755151" y="730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xmlns="" id="{B6C0E289-1414-4FD1-A52E-3527310705EA}"/>
                </a:ext>
              </a:extLst>
            </p:cNvPr>
            <p:cNvSpPr/>
            <p:nvPr/>
          </p:nvSpPr>
          <p:spPr>
            <a:xfrm>
              <a:off x="12755151" y="38380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xmlns="" id="{60B3DC62-FA60-4044-B2D9-AFC2BD295FDD}"/>
                </a:ext>
              </a:extLst>
            </p:cNvPr>
            <p:cNvSpPr/>
            <p:nvPr/>
          </p:nvSpPr>
          <p:spPr>
            <a:xfrm>
              <a:off x="12755151" y="301926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xmlns="" id="{CAD6520F-8552-424F-BFB1-232461F92228}"/>
                </a:ext>
              </a:extLst>
            </p:cNvPr>
            <p:cNvSpPr/>
            <p:nvPr/>
          </p:nvSpPr>
          <p:spPr>
            <a:xfrm>
              <a:off x="12755151" y="339576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xmlns="" id="{CBDF3842-114C-4CC2-A073-A7F06476483A}"/>
                </a:ext>
              </a:extLst>
            </p:cNvPr>
            <p:cNvSpPr/>
            <p:nvPr/>
          </p:nvSpPr>
          <p:spPr>
            <a:xfrm>
              <a:off x="12755151" y="377225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59">
              <a:extLst>
                <a:ext uri="{FF2B5EF4-FFF2-40B4-BE49-F238E27FC236}">
                  <a16:creationId xmlns:a16="http://schemas.microsoft.com/office/drawing/2014/main" xmlns="" id="{C4A29539-C6D1-4809-ACFB-7EBCB7A4B536}"/>
                </a:ext>
              </a:extLst>
            </p:cNvPr>
            <p:cNvSpPr/>
            <p:nvPr/>
          </p:nvSpPr>
          <p:spPr>
            <a:xfrm>
              <a:off x="12755151" y="414875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val 60">
              <a:extLst>
                <a:ext uri="{FF2B5EF4-FFF2-40B4-BE49-F238E27FC236}">
                  <a16:creationId xmlns:a16="http://schemas.microsoft.com/office/drawing/2014/main" xmlns="" id="{6022916A-E59B-4F39-8E39-B0DFA3D54C56}"/>
                </a:ext>
              </a:extLst>
            </p:cNvPr>
            <p:cNvSpPr/>
            <p:nvPr/>
          </p:nvSpPr>
          <p:spPr>
            <a:xfrm>
              <a:off x="12755151" y="226627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val 61">
              <a:extLst>
                <a:ext uri="{FF2B5EF4-FFF2-40B4-BE49-F238E27FC236}">
                  <a16:creationId xmlns:a16="http://schemas.microsoft.com/office/drawing/2014/main" xmlns="" id="{50224E99-A1D5-49A7-8BAD-1B8DA68B4C07}"/>
                </a:ext>
              </a:extLst>
            </p:cNvPr>
            <p:cNvSpPr/>
            <p:nvPr/>
          </p:nvSpPr>
          <p:spPr>
            <a:xfrm>
              <a:off x="12755151" y="264277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xmlns="" id="{5C6B05BA-6B3E-48F8-A256-45FF7A5EB116}"/>
                </a:ext>
              </a:extLst>
            </p:cNvPr>
            <p:cNvSpPr/>
            <p:nvPr/>
          </p:nvSpPr>
          <p:spPr>
            <a:xfrm>
              <a:off x="12755151" y="5278237"/>
              <a:ext cx="304800" cy="3048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63">
              <a:extLst>
                <a:ext uri="{FF2B5EF4-FFF2-40B4-BE49-F238E27FC236}">
                  <a16:creationId xmlns:a16="http://schemas.microsoft.com/office/drawing/2014/main" xmlns="" id="{EC17259A-6F6B-46A4-BB90-59D056A494DB}"/>
                </a:ext>
              </a:extLst>
            </p:cNvPr>
            <p:cNvSpPr/>
            <p:nvPr/>
          </p:nvSpPr>
          <p:spPr>
            <a:xfrm>
              <a:off x="12755151" y="5654732"/>
              <a:ext cx="304800" cy="304800"/>
            </a:xfrm>
            <a:prstGeom prst="ellipse">
              <a:avLst/>
            </a:prstGeom>
            <a:solidFill>
              <a:srgbClr val="82C3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val 64">
              <a:extLst>
                <a:ext uri="{FF2B5EF4-FFF2-40B4-BE49-F238E27FC236}">
                  <a16:creationId xmlns:a16="http://schemas.microsoft.com/office/drawing/2014/main" xmlns="" id="{98F3532B-49D1-44C4-8C91-DE9931C839F9}"/>
                </a:ext>
              </a:extLst>
            </p:cNvPr>
            <p:cNvSpPr/>
            <p:nvPr/>
          </p:nvSpPr>
          <p:spPr>
            <a:xfrm>
              <a:off x="12755151" y="6031227"/>
              <a:ext cx="304800" cy="304800"/>
            </a:xfrm>
            <a:prstGeom prst="ellipse">
              <a:avLst/>
            </a:prstGeom>
            <a:solidFill>
              <a:srgbClr val="82C3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val 65">
              <a:extLst>
                <a:ext uri="{FF2B5EF4-FFF2-40B4-BE49-F238E27FC236}">
                  <a16:creationId xmlns:a16="http://schemas.microsoft.com/office/drawing/2014/main" xmlns="" id="{7FD50B9E-6F0C-4C05-B444-3D98D4CF2D8D}"/>
                </a:ext>
              </a:extLst>
            </p:cNvPr>
            <p:cNvSpPr/>
            <p:nvPr/>
          </p:nvSpPr>
          <p:spPr>
            <a:xfrm>
              <a:off x="12755151" y="640772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val 66">
              <a:extLst>
                <a:ext uri="{FF2B5EF4-FFF2-40B4-BE49-F238E27FC236}">
                  <a16:creationId xmlns:a16="http://schemas.microsoft.com/office/drawing/2014/main" xmlns="" id="{47138698-A76E-4789-A686-E95C2972C772}"/>
                </a:ext>
              </a:extLst>
            </p:cNvPr>
            <p:cNvSpPr/>
            <p:nvPr/>
          </p:nvSpPr>
          <p:spPr>
            <a:xfrm>
              <a:off x="12755151" y="452524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67">
              <a:extLst>
                <a:ext uri="{FF2B5EF4-FFF2-40B4-BE49-F238E27FC236}">
                  <a16:creationId xmlns:a16="http://schemas.microsoft.com/office/drawing/2014/main" xmlns="" id="{0A15528B-CFFC-421F-9D69-5D6FA8E525CD}"/>
                </a:ext>
              </a:extLst>
            </p:cNvPr>
            <p:cNvSpPr/>
            <p:nvPr/>
          </p:nvSpPr>
          <p:spPr>
            <a:xfrm>
              <a:off x="12755151" y="490174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68">
              <a:extLst>
                <a:ext uri="{FF2B5EF4-FFF2-40B4-BE49-F238E27FC236}">
                  <a16:creationId xmlns:a16="http://schemas.microsoft.com/office/drawing/2014/main" xmlns="" id="{B36B5396-4F80-41BF-9837-822AC692947C}"/>
                </a:ext>
              </a:extLst>
            </p:cNvPr>
            <p:cNvSpPr/>
            <p:nvPr/>
          </p:nvSpPr>
          <p:spPr>
            <a:xfrm>
              <a:off x="12755151" y="6784213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itre 1"/>
          <p:cNvSpPr txBox="1">
            <a:spLocks/>
          </p:cNvSpPr>
          <p:nvPr/>
        </p:nvSpPr>
        <p:spPr>
          <a:xfrm>
            <a:off x="566871" y="434583"/>
            <a:ext cx="8767629" cy="6227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3423">
              <a:spcBef>
                <a:spcPct val="20000"/>
              </a:spcBef>
            </a:pP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ÉVALUATION 2021</a:t>
            </a: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840007"/>
              </p:ext>
            </p:extLst>
          </p:nvPr>
        </p:nvGraphicFramePr>
        <p:xfrm>
          <a:off x="1469242" y="1314062"/>
          <a:ext cx="9553552" cy="524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>
            <a:off x="8047881" y="2862974"/>
            <a:ext cx="1535436" cy="230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69">
            <a:extLst>
              <a:ext uri="{FF2B5EF4-FFF2-40B4-BE49-F238E27FC236}">
                <a16:creationId xmlns:a16="http://schemas.microsoft.com/office/drawing/2014/main" xmlns="" id="{942589A7-1F25-4E3C-A3CB-3F7D7A05FE0C}"/>
              </a:ext>
            </a:extLst>
          </p:cNvPr>
          <p:cNvGrpSpPr/>
          <p:nvPr/>
        </p:nvGrpSpPr>
        <p:grpSpPr>
          <a:xfrm rot="370735">
            <a:off x="11223947" y="5495"/>
            <a:ext cx="294827" cy="6849994"/>
            <a:chOff x="12755151" y="7307"/>
            <a:chExt cx="304800" cy="7081706"/>
          </a:xfrm>
          <a:solidFill>
            <a:srgbClr val="82C341"/>
          </a:solidFill>
        </p:grpSpPr>
        <p:sp>
          <p:nvSpPr>
            <p:cNvPr id="74" name="Oval 70">
              <a:extLst>
                <a:ext uri="{FF2B5EF4-FFF2-40B4-BE49-F238E27FC236}">
                  <a16:creationId xmlns:a16="http://schemas.microsoft.com/office/drawing/2014/main" xmlns="" id="{D05AEC3E-03CD-480A-91BC-18EA8F3104F9}"/>
                </a:ext>
              </a:extLst>
            </p:cNvPr>
            <p:cNvSpPr/>
            <p:nvPr/>
          </p:nvSpPr>
          <p:spPr>
            <a:xfrm>
              <a:off x="12755151" y="76029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xmlns="" id="{C60DF4EE-A72E-478B-9E78-0391D9066AD4}"/>
                </a:ext>
              </a:extLst>
            </p:cNvPr>
            <p:cNvSpPr/>
            <p:nvPr/>
          </p:nvSpPr>
          <p:spPr>
            <a:xfrm>
              <a:off x="12755151" y="113679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xmlns="" id="{CA01B2A8-04D9-4E0B-B532-FF950F38D8CE}"/>
                </a:ext>
              </a:extLst>
            </p:cNvPr>
            <p:cNvSpPr/>
            <p:nvPr/>
          </p:nvSpPr>
          <p:spPr>
            <a:xfrm>
              <a:off x="12755151" y="151328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val 73">
              <a:extLst>
                <a:ext uri="{FF2B5EF4-FFF2-40B4-BE49-F238E27FC236}">
                  <a16:creationId xmlns:a16="http://schemas.microsoft.com/office/drawing/2014/main" xmlns="" id="{9D9B5646-D1BE-4C7A-8F49-4687EA103CB3}"/>
                </a:ext>
              </a:extLst>
            </p:cNvPr>
            <p:cNvSpPr/>
            <p:nvPr/>
          </p:nvSpPr>
          <p:spPr>
            <a:xfrm>
              <a:off x="12755151" y="188978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val 74">
              <a:extLst>
                <a:ext uri="{FF2B5EF4-FFF2-40B4-BE49-F238E27FC236}">
                  <a16:creationId xmlns:a16="http://schemas.microsoft.com/office/drawing/2014/main" xmlns="" id="{F4DC0825-9FA0-4A43-B5B1-F6FB064D1C4F}"/>
                </a:ext>
              </a:extLst>
            </p:cNvPr>
            <p:cNvSpPr/>
            <p:nvPr/>
          </p:nvSpPr>
          <p:spPr>
            <a:xfrm>
              <a:off x="12755151" y="730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val 75">
              <a:extLst>
                <a:ext uri="{FF2B5EF4-FFF2-40B4-BE49-F238E27FC236}">
                  <a16:creationId xmlns:a16="http://schemas.microsoft.com/office/drawing/2014/main" xmlns="" id="{E1961931-11F9-4075-871E-F2F761BA3A77}"/>
                </a:ext>
              </a:extLst>
            </p:cNvPr>
            <p:cNvSpPr/>
            <p:nvPr/>
          </p:nvSpPr>
          <p:spPr>
            <a:xfrm>
              <a:off x="12755151" y="38380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xmlns="" id="{17BE6DD2-55F3-4EC4-A4DE-541EF8268D7E}"/>
                </a:ext>
              </a:extLst>
            </p:cNvPr>
            <p:cNvSpPr/>
            <p:nvPr/>
          </p:nvSpPr>
          <p:spPr>
            <a:xfrm>
              <a:off x="12755151" y="301926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77">
              <a:extLst>
                <a:ext uri="{FF2B5EF4-FFF2-40B4-BE49-F238E27FC236}">
                  <a16:creationId xmlns:a16="http://schemas.microsoft.com/office/drawing/2014/main" xmlns="" id="{85DA7F37-BA02-468D-8AC1-9635C16565BE}"/>
                </a:ext>
              </a:extLst>
            </p:cNvPr>
            <p:cNvSpPr/>
            <p:nvPr/>
          </p:nvSpPr>
          <p:spPr>
            <a:xfrm>
              <a:off x="12755151" y="339576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78">
              <a:extLst>
                <a:ext uri="{FF2B5EF4-FFF2-40B4-BE49-F238E27FC236}">
                  <a16:creationId xmlns:a16="http://schemas.microsoft.com/office/drawing/2014/main" xmlns="" id="{9A93F63E-E9C7-4DE4-8458-04AE262D3B08}"/>
                </a:ext>
              </a:extLst>
            </p:cNvPr>
            <p:cNvSpPr/>
            <p:nvPr/>
          </p:nvSpPr>
          <p:spPr>
            <a:xfrm>
              <a:off x="12755151" y="377225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val 79">
              <a:extLst>
                <a:ext uri="{FF2B5EF4-FFF2-40B4-BE49-F238E27FC236}">
                  <a16:creationId xmlns:a16="http://schemas.microsoft.com/office/drawing/2014/main" xmlns="" id="{EFBDD47B-43AA-46A5-8CA9-F7B143F04531}"/>
                </a:ext>
              </a:extLst>
            </p:cNvPr>
            <p:cNvSpPr/>
            <p:nvPr/>
          </p:nvSpPr>
          <p:spPr>
            <a:xfrm>
              <a:off x="12755151" y="414875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80">
              <a:extLst>
                <a:ext uri="{FF2B5EF4-FFF2-40B4-BE49-F238E27FC236}">
                  <a16:creationId xmlns:a16="http://schemas.microsoft.com/office/drawing/2014/main" xmlns="" id="{9C0F2CF2-66CE-4E30-B39E-E8CCADE1E108}"/>
                </a:ext>
              </a:extLst>
            </p:cNvPr>
            <p:cNvSpPr/>
            <p:nvPr/>
          </p:nvSpPr>
          <p:spPr>
            <a:xfrm>
              <a:off x="12755151" y="226627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val 81">
              <a:extLst>
                <a:ext uri="{FF2B5EF4-FFF2-40B4-BE49-F238E27FC236}">
                  <a16:creationId xmlns:a16="http://schemas.microsoft.com/office/drawing/2014/main" xmlns="" id="{D588D7CA-ADB0-483E-B60B-F060098F3555}"/>
                </a:ext>
              </a:extLst>
            </p:cNvPr>
            <p:cNvSpPr/>
            <p:nvPr/>
          </p:nvSpPr>
          <p:spPr>
            <a:xfrm>
              <a:off x="12755151" y="264277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val 82">
              <a:extLst>
                <a:ext uri="{FF2B5EF4-FFF2-40B4-BE49-F238E27FC236}">
                  <a16:creationId xmlns:a16="http://schemas.microsoft.com/office/drawing/2014/main" xmlns="" id="{AD5F4CBC-070B-44EC-9254-E900C0339FAB}"/>
                </a:ext>
              </a:extLst>
            </p:cNvPr>
            <p:cNvSpPr/>
            <p:nvPr/>
          </p:nvSpPr>
          <p:spPr>
            <a:xfrm>
              <a:off x="12755151" y="5278237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val 83">
              <a:extLst>
                <a:ext uri="{FF2B5EF4-FFF2-40B4-BE49-F238E27FC236}">
                  <a16:creationId xmlns:a16="http://schemas.microsoft.com/office/drawing/2014/main" xmlns="" id="{852B1AF3-66F6-4E47-9C88-19AC017A6F96}"/>
                </a:ext>
              </a:extLst>
            </p:cNvPr>
            <p:cNvSpPr/>
            <p:nvPr/>
          </p:nvSpPr>
          <p:spPr>
            <a:xfrm>
              <a:off x="12755151" y="5654732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xmlns="" id="{BCE64821-3843-4FAE-A7C3-5174616DB60D}"/>
                </a:ext>
              </a:extLst>
            </p:cNvPr>
            <p:cNvSpPr/>
            <p:nvPr/>
          </p:nvSpPr>
          <p:spPr>
            <a:xfrm>
              <a:off x="12755151" y="6031227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xmlns="" id="{9C25A7A0-516E-40A8-8DE8-EB83EDB3E084}"/>
                </a:ext>
              </a:extLst>
            </p:cNvPr>
            <p:cNvSpPr/>
            <p:nvPr/>
          </p:nvSpPr>
          <p:spPr>
            <a:xfrm>
              <a:off x="12755151" y="6407722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xmlns="" id="{116ED153-44BB-4775-8E5A-F3BA549D8585}"/>
                </a:ext>
              </a:extLst>
            </p:cNvPr>
            <p:cNvSpPr/>
            <p:nvPr/>
          </p:nvSpPr>
          <p:spPr>
            <a:xfrm>
              <a:off x="12755151" y="452524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87">
              <a:extLst>
                <a:ext uri="{FF2B5EF4-FFF2-40B4-BE49-F238E27FC236}">
                  <a16:creationId xmlns:a16="http://schemas.microsoft.com/office/drawing/2014/main" xmlns="" id="{10F59945-C557-42C6-B3CA-C5145E4FA838}"/>
                </a:ext>
              </a:extLst>
            </p:cNvPr>
            <p:cNvSpPr/>
            <p:nvPr/>
          </p:nvSpPr>
          <p:spPr>
            <a:xfrm>
              <a:off x="12755151" y="490174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88">
              <a:extLst>
                <a:ext uri="{FF2B5EF4-FFF2-40B4-BE49-F238E27FC236}">
                  <a16:creationId xmlns:a16="http://schemas.microsoft.com/office/drawing/2014/main" xmlns="" id="{01904BF7-8399-431D-81F7-D9B2EE9C698E}"/>
                </a:ext>
              </a:extLst>
            </p:cNvPr>
            <p:cNvSpPr/>
            <p:nvPr/>
          </p:nvSpPr>
          <p:spPr>
            <a:xfrm>
              <a:off x="12755151" y="6784213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3" name="ZoneTexte 1"/>
          <p:cNvSpPr txBox="1"/>
          <p:nvPr/>
        </p:nvSpPr>
        <p:spPr>
          <a:xfrm>
            <a:off x="4883733" y="2388963"/>
            <a:ext cx="3996103" cy="5634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800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Coût estimé 2021 : </a:t>
            </a:r>
            <a:br>
              <a:rPr lang="fr-CA" sz="1800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fr-CA" sz="2000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1,5 milliards $</a:t>
            </a:r>
          </a:p>
          <a:p>
            <a:pPr algn="ctr"/>
            <a:r>
              <a:rPr lang="fr-CA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Estimation STL (données WSP)</a:t>
            </a:r>
          </a:p>
          <a:p>
            <a:endParaRPr lang="fr-CA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8435305" y="3114937"/>
            <a:ext cx="2734433" cy="1376968"/>
            <a:chOff x="8387066" y="3076784"/>
            <a:chExt cx="2734433" cy="1376968"/>
          </a:xfrm>
        </p:grpSpPr>
        <p:grpSp>
          <p:nvGrpSpPr>
            <p:cNvPr id="2" name="Groupe 1"/>
            <p:cNvGrpSpPr/>
            <p:nvPr/>
          </p:nvGrpSpPr>
          <p:grpSpPr>
            <a:xfrm>
              <a:off x="9786022" y="3076784"/>
              <a:ext cx="1335477" cy="438224"/>
              <a:chOff x="9786022" y="3076784"/>
              <a:chExt cx="1335477" cy="438224"/>
            </a:xfrm>
          </p:grpSpPr>
          <p:sp>
            <p:nvSpPr>
              <p:cNvPr id="11" name="Accolade fermante 10"/>
              <p:cNvSpPr/>
              <p:nvPr/>
            </p:nvSpPr>
            <p:spPr>
              <a:xfrm>
                <a:off x="9786022" y="3129178"/>
                <a:ext cx="190020" cy="385830"/>
              </a:xfrm>
              <a:prstGeom prst="rightBrac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" name="ZoneTexte 1"/>
              <p:cNvSpPr txBox="1"/>
              <p:nvPr/>
            </p:nvSpPr>
            <p:spPr>
              <a:xfrm>
                <a:off x="9919679" y="3076784"/>
                <a:ext cx="1201820" cy="299403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+</a:t>
                </a:r>
                <a:r>
                  <a:rPr lang="fr-CA" sz="800" b="1" dirty="0" smtClean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fr-CA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15 %</a:t>
                </a:r>
                <a:endParaRPr lang="fr-CA" sz="2400" b="1" dirty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95" name="ZoneTexte 1"/>
            <p:cNvSpPr txBox="1"/>
            <p:nvPr/>
          </p:nvSpPr>
          <p:spPr>
            <a:xfrm>
              <a:off x="8387066" y="3723348"/>
              <a:ext cx="2217159" cy="73040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18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Perte de 50 millions d’heures annuellement</a:t>
              </a:r>
              <a:endParaRPr lang="fr-CA"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85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0" y="1335193"/>
            <a:ext cx="9652000" cy="4875511"/>
          </a:xfrm>
        </p:spPr>
        <p:txBody>
          <a:bodyPr>
            <a:normAutofit/>
          </a:bodyPr>
          <a:lstStyle/>
          <a:p>
            <a:pPr marL="544175" lvl="1" indent="0">
              <a:spcAft>
                <a:spcPts val="800"/>
              </a:spcAft>
              <a:buNone/>
            </a:pPr>
            <a:endParaRPr lang="fr-CA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95425"/>
            <a:ext cx="10011266" cy="454616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676559" y="2714485"/>
            <a:ext cx="8219791" cy="2274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coût de cette </a:t>
            </a:r>
            <a:r>
              <a:rPr lang="fr-CA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congestion en 2021 </a:t>
            </a:r>
            <a:r>
              <a:rPr lang="fr-CA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CA" sz="2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1,5 milliards </a:t>
            </a:r>
            <a:r>
              <a:rPr lang="fr-CA" sz="2400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$</a:t>
            </a:r>
            <a:endParaRPr lang="fr-CA" sz="2400" dirty="0" smtClean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Laval </a:t>
            </a:r>
            <a:r>
              <a:rPr lang="fr-CA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couronne </a:t>
            </a:r>
            <a:r>
              <a:rPr lang="fr-CA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nord : </a:t>
            </a:r>
            <a:r>
              <a:rPr lang="fr-CA" sz="2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fr-CA" sz="2400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erte </a:t>
            </a:r>
            <a:r>
              <a:rPr lang="fr-CA" sz="2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CA" sz="2400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 millions </a:t>
            </a:r>
            <a:r>
              <a:rPr lang="fr-CA" sz="2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d’heures </a:t>
            </a:r>
            <a:r>
              <a:rPr lang="fr-CA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annuellement en 2021</a:t>
            </a:r>
            <a:endParaRPr lang="fr-CA" sz="24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Augmentation de 175 % </a:t>
            </a:r>
            <a:r>
              <a:rPr lang="fr-CA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 coûts de la congestion entre 2008 et 2021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99037" y="1584757"/>
            <a:ext cx="2963288" cy="622723"/>
          </a:xfrm>
        </p:spPr>
        <p:txBody>
          <a:bodyPr>
            <a:normAutofit/>
          </a:bodyPr>
          <a:lstStyle/>
          <a:p>
            <a:pPr defTabSz="403423">
              <a:spcBef>
                <a:spcPct val="20000"/>
              </a:spcBef>
            </a:pPr>
            <a:r>
              <a:rPr lang="fr-FR" sz="3200" b="1" dirty="0">
                <a:solidFill>
                  <a:srgbClr val="A9D18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fr-CA" sz="3200" b="1" dirty="0">
              <a:solidFill>
                <a:srgbClr val="A9D18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6" b="61470"/>
          <a:stretch/>
        </p:blipFill>
        <p:spPr>
          <a:xfrm rot="16200000">
            <a:off x="9235298" y="1393845"/>
            <a:ext cx="4629936" cy="17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0" y="1335193"/>
            <a:ext cx="9652000" cy="4875511"/>
          </a:xfrm>
        </p:spPr>
        <p:txBody>
          <a:bodyPr>
            <a:normAutofit/>
          </a:bodyPr>
          <a:lstStyle/>
          <a:p>
            <a:pPr marL="544175" lvl="1" indent="0">
              <a:spcAft>
                <a:spcPts val="800"/>
              </a:spcAft>
              <a:buNone/>
            </a:pPr>
            <a:endParaRPr lang="fr-CA" sz="2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95425"/>
            <a:ext cx="10011266" cy="4546166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240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3523989" y="3375457"/>
            <a:ext cx="2963288" cy="622723"/>
          </a:xfrm>
        </p:spPr>
        <p:txBody>
          <a:bodyPr>
            <a:noAutofit/>
          </a:bodyPr>
          <a:lstStyle/>
          <a:p>
            <a:pPr defTabSz="403423">
              <a:spcBef>
                <a:spcPct val="20000"/>
              </a:spcBef>
            </a:pPr>
            <a:r>
              <a:rPr lang="fr-CA" b="1" dirty="0" smtClean="0">
                <a:solidFill>
                  <a:srgbClr val="A9D18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MERCI !</a:t>
            </a:r>
            <a:endParaRPr lang="fr-CA" b="1" dirty="0">
              <a:solidFill>
                <a:srgbClr val="A9D18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6" b="61470"/>
          <a:stretch/>
        </p:blipFill>
        <p:spPr>
          <a:xfrm rot="16200000">
            <a:off x="9235298" y="1393845"/>
            <a:ext cx="4629936" cy="17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023" y="479425"/>
            <a:ext cx="10712778" cy="622723"/>
          </a:xfrm>
        </p:spPr>
        <p:txBody>
          <a:bodyPr>
            <a:normAutofit fontScale="90000"/>
          </a:bodyPr>
          <a:lstStyle/>
          <a:p>
            <a:pPr algn="l" defTabSz="403423">
              <a:spcBef>
                <a:spcPct val="20000"/>
              </a:spcBef>
            </a:pP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COÛT DE </a:t>
            </a:r>
            <a:r>
              <a:rPr lang="fr-CA" sz="3200" b="1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CONGESTION :</a:t>
            </a: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fr-CA" sz="3100" b="1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DÉFINITION</a:t>
            </a:r>
            <a:endParaRPr lang="fr-CA" sz="3100" b="1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1023" y="1807734"/>
            <a:ext cx="6287678" cy="524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Mesure monétaire des paramètres suivants :</a:t>
            </a:r>
            <a:br>
              <a:rPr lang="fr-CA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fr-CA" sz="18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https://cms-img.coverfox.com/car-pollution-in-smog-seas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1" t="137" r="13452" b="-137"/>
          <a:stretch/>
        </p:blipFill>
        <p:spPr bwMode="auto">
          <a:xfrm>
            <a:off x="7361199" y="0"/>
            <a:ext cx="4830801" cy="689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e 24"/>
          <p:cNvGrpSpPr/>
          <p:nvPr/>
        </p:nvGrpSpPr>
        <p:grpSpPr>
          <a:xfrm>
            <a:off x="0" y="5314864"/>
            <a:ext cx="7049111" cy="720608"/>
            <a:chOff x="0" y="5314864"/>
            <a:chExt cx="7049111" cy="720608"/>
          </a:xfrm>
        </p:grpSpPr>
        <p:sp>
          <p:nvSpPr>
            <p:cNvPr id="20" name="Rectangle 19"/>
            <p:cNvSpPr/>
            <p:nvPr/>
          </p:nvSpPr>
          <p:spPr>
            <a:xfrm>
              <a:off x="0" y="5314864"/>
              <a:ext cx="1323663" cy="72060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51" b="95098" l="1534" r="96626">
                          <a14:foregroundMark x1="78834" y1="27941" x2="78834" y2="27941"/>
                          <a14:foregroundMark x1="44785" y1="68627" x2="44785" y2="68627"/>
                          <a14:foregroundMark x1="26074" y1="69118" x2="26074" y2="691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064" y="5404784"/>
              <a:ext cx="860406" cy="53841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53111" y="5321177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>
                <a:buClr>
                  <a:schemeClr val="bg1"/>
                </a:buClr>
              </a:pPr>
              <a:r>
                <a:rPr lang="fr-CA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valeur attribuée par tonne de </a:t>
              </a:r>
              <a:r>
                <a:rPr lang="fr-CA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polluant additionnel</a:t>
              </a:r>
              <a:r>
                <a:rPr lang="fr-CA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, selon leur </a:t>
              </a:r>
              <a:r>
                <a:rPr lang="fr-CA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nature</a:t>
              </a:r>
              <a:endParaRPr lang="fr-CA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-1" y="4403373"/>
            <a:ext cx="6615239" cy="720608"/>
            <a:chOff x="-1" y="4403373"/>
            <a:chExt cx="6615239" cy="720608"/>
          </a:xfrm>
        </p:grpSpPr>
        <p:sp>
          <p:nvSpPr>
            <p:cNvPr id="19" name="Rectangle 18"/>
            <p:cNvSpPr/>
            <p:nvPr/>
          </p:nvSpPr>
          <p:spPr>
            <a:xfrm>
              <a:off x="-1" y="4403373"/>
              <a:ext cx="1323663" cy="72060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68672" y1="37654" x2="68672" y2="37654"/>
                          <a14:foregroundMark x1="62406" y1="36420" x2="62406" y2="36420"/>
                          <a14:foregroundMark x1="58145" y1="32099" x2="58145" y2="3209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439" y="4453651"/>
              <a:ext cx="738224" cy="5994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953111" y="4578917"/>
              <a:ext cx="5662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buClr>
                  <a:schemeClr val="bg1"/>
                </a:buClr>
              </a:pPr>
              <a:r>
                <a:rPr lang="fr-CA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coût des </a:t>
              </a:r>
              <a:r>
                <a:rPr lang="fr-CA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carburants</a:t>
              </a:r>
              <a:r>
                <a:rPr lang="fr-CA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supplémentaires hors </a:t>
              </a:r>
              <a:r>
                <a:rPr lang="fr-CA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taxes</a:t>
              </a:r>
              <a:endParaRPr lang="fr-CA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351" y="3497747"/>
            <a:ext cx="6806024" cy="754848"/>
            <a:chOff x="4351" y="3497747"/>
            <a:chExt cx="6806024" cy="754848"/>
          </a:xfrm>
        </p:grpSpPr>
        <p:sp>
          <p:nvSpPr>
            <p:cNvPr id="18" name="Rectangle 17"/>
            <p:cNvSpPr/>
            <p:nvPr/>
          </p:nvSpPr>
          <p:spPr>
            <a:xfrm>
              <a:off x="4351" y="3497747"/>
              <a:ext cx="1323663" cy="7206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70398" y1="40491" x2="70398" y2="40491"/>
                          <a14:foregroundMark x1="74876" y1="37117" x2="74876" y2="37117"/>
                          <a14:foregroundMark x1="70896" y1="54601" x2="70896" y2="54601"/>
                          <a14:foregroundMark x1="30597" y1="58282" x2="30597" y2="58282"/>
                          <a14:foregroundMark x1="36567" y1="79448" x2="36567" y2="794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8507" y="3540509"/>
              <a:ext cx="749438" cy="60775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418913" y="3606264"/>
              <a:ext cx="53914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coût unitaire supplémentaire de </a:t>
              </a:r>
              <a:r>
                <a:rPr lang="fr-CA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fonctionnement des véhicules </a:t>
              </a:r>
              <a:r>
                <a:rPr lang="fr-CA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par catégorie de </a:t>
              </a:r>
              <a:r>
                <a:rPr lang="fr-CA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véhicules</a:t>
              </a:r>
              <a:endParaRPr lang="fr-CA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0" y="2513470"/>
            <a:ext cx="7514913" cy="923330"/>
            <a:chOff x="0" y="2513470"/>
            <a:chExt cx="7514913" cy="923330"/>
          </a:xfrm>
        </p:grpSpPr>
        <p:sp>
          <p:nvSpPr>
            <p:cNvPr id="14" name="Rectangle 13"/>
            <p:cNvSpPr/>
            <p:nvPr/>
          </p:nvSpPr>
          <p:spPr>
            <a:xfrm>
              <a:off x="0" y="2614831"/>
              <a:ext cx="1323663" cy="7206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8416" y="2705537"/>
              <a:ext cx="480107" cy="539196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18913" y="2513470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fr-CA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valeur du </a:t>
              </a:r>
              <a:r>
                <a:rPr lang="fr-CA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temps </a:t>
              </a:r>
              <a:r>
                <a:rPr lang="fr-CA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perdu </a:t>
              </a:r>
              <a:r>
                <a:rPr lang="fr-CA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des usagers en fonction des revenus, des motifs de déplacement et du statut de </a:t>
              </a:r>
              <a:r>
                <a:rPr lang="fr-CA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l’usager</a:t>
              </a:r>
              <a:endParaRPr lang="fr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0255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" b="2527"/>
          <a:stretch/>
        </p:blipFill>
        <p:spPr>
          <a:xfrm>
            <a:off x="7604548" y="-12396"/>
            <a:ext cx="4600152" cy="6857696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2289925" y="6922515"/>
            <a:ext cx="9531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6943" lvl="2" indent="-228594">
              <a:buFont typeface="Arial" panose="020B0604020202020204" pitchFamily="34" charset="0"/>
              <a:buChar char="•"/>
            </a:pPr>
            <a:endParaRPr lang="fr-CA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33546" y="955495"/>
            <a:ext cx="6078339" cy="6227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3423">
              <a:spcBef>
                <a:spcPct val="20000"/>
              </a:spcBef>
            </a:pP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VENTILATION DES </a:t>
            </a:r>
            <a:b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COÛTS DE LA CONGESTION</a:t>
            </a:r>
          </a:p>
          <a:p>
            <a:pPr defTabSz="403423">
              <a:spcBef>
                <a:spcPct val="20000"/>
              </a:spcBef>
            </a:pPr>
            <a:r>
              <a:rPr lang="fr-CA" sz="20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LAVAL ET </a:t>
            </a:r>
            <a:r>
              <a:rPr lang="fr-CA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COURONNE </a:t>
            </a:r>
            <a:r>
              <a:rPr lang="fr-CA" sz="20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NORD, PORTRAIT 2018</a:t>
            </a:r>
          </a:p>
          <a:p>
            <a:pPr defTabSz="403423">
              <a:spcBef>
                <a:spcPct val="20000"/>
              </a:spcBef>
            </a:pPr>
            <a:endParaRPr lang="fr-CA" sz="3200" b="1" dirty="0">
              <a:solidFill>
                <a:srgbClr val="95BC3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799308"/>
              </p:ext>
            </p:extLst>
          </p:nvPr>
        </p:nvGraphicFramePr>
        <p:xfrm>
          <a:off x="760546" y="2722050"/>
          <a:ext cx="6304960" cy="2592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240">
                  <a:extLst>
                    <a:ext uri="{9D8B030D-6E8A-4147-A177-3AD203B41FA5}">
                      <a16:colId xmlns:a16="http://schemas.microsoft.com/office/drawing/2014/main" xmlns="" val="792188552"/>
                    </a:ext>
                  </a:extLst>
                </a:gridCol>
                <a:gridCol w="1576240">
                  <a:extLst>
                    <a:ext uri="{9D8B030D-6E8A-4147-A177-3AD203B41FA5}">
                      <a16:colId xmlns:a16="http://schemas.microsoft.com/office/drawing/2014/main" xmlns="" val="2499089070"/>
                    </a:ext>
                  </a:extLst>
                </a:gridCol>
                <a:gridCol w="1576240">
                  <a:extLst>
                    <a:ext uri="{9D8B030D-6E8A-4147-A177-3AD203B41FA5}">
                      <a16:colId xmlns:a16="http://schemas.microsoft.com/office/drawing/2014/main" xmlns="" val="1526310005"/>
                    </a:ext>
                  </a:extLst>
                </a:gridCol>
                <a:gridCol w="1576240">
                  <a:extLst>
                    <a:ext uri="{9D8B030D-6E8A-4147-A177-3AD203B41FA5}">
                      <a16:colId xmlns:a16="http://schemas.microsoft.com/office/drawing/2014/main" xmlns="" val="697039591"/>
                    </a:ext>
                  </a:extLst>
                </a:gridCol>
              </a:tblGrid>
              <a:tr h="163716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CA" sz="1600" b="1" kern="1200" dirty="0" smtClean="0">
                        <a:solidFill>
                          <a:schemeClr val="lt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algn="ctr" defTabSz="457200" rtl="0" eaLnBrk="1" latinLnBrk="0" hangingPunct="1"/>
                      <a:endParaRPr lang="fr-CA" sz="1600" b="1" kern="1200" dirty="0" smtClean="0">
                        <a:solidFill>
                          <a:schemeClr val="lt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CA" sz="1600" b="1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Retards</a:t>
                      </a:r>
                      <a:endParaRPr lang="fr-CA" sz="16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CA" sz="1600" b="1" kern="12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algn="ctr" defTabSz="457200" rtl="0" eaLnBrk="1" latinLnBrk="0" hangingPunct="1"/>
                      <a:endParaRPr lang="fr-CA" sz="1600" b="1" kern="12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CA" sz="1600" b="1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Utilisation des véhicules</a:t>
                      </a:r>
                      <a:endParaRPr lang="fr-CA" sz="16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CA" sz="1600" b="1" kern="12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algn="ctr" defTabSz="457200" rtl="0" eaLnBrk="1" latinLnBrk="0" hangingPunct="1"/>
                      <a:endParaRPr lang="fr-CA" sz="1600" b="1" kern="12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CA" sz="1600" b="1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Carburants</a:t>
                      </a:r>
                      <a:endParaRPr lang="fr-CA" sz="16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fr-CA" sz="1600" b="1" kern="12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algn="ctr" defTabSz="457200" rtl="0" eaLnBrk="1" latinLnBrk="0" hangingPunct="1"/>
                      <a:endParaRPr lang="fr-CA" sz="1600" b="1" kern="1200" dirty="0" smtClean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fr-CA" sz="1600" b="1" kern="1200" dirty="0" smtClean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Polluants</a:t>
                      </a:r>
                      <a:endParaRPr lang="fr-CA" sz="1600" b="1" kern="1200" dirty="0">
                        <a:solidFill>
                          <a:schemeClr val="tx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264470"/>
                  </a:ext>
                </a:extLst>
              </a:tr>
              <a:tr h="955740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87,1 %</a:t>
                      </a:r>
                      <a:endParaRPr lang="fr-CA" sz="20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6,3 %</a:t>
                      </a:r>
                      <a:endParaRPr lang="fr-CA" sz="20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4,1 %</a:t>
                      </a:r>
                      <a:endParaRPr lang="fr-CA" sz="20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2,5 %</a:t>
                      </a:r>
                      <a:endParaRPr lang="fr-CA" sz="20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513666"/>
                  </a:ext>
                </a:extLst>
              </a:tr>
            </a:tbl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3770" y="2953361"/>
            <a:ext cx="480107" cy="53919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0398" y1="40491" x2="70398" y2="40491"/>
                        <a14:foregroundMark x1="74876" y1="37117" x2="74876" y2="37117"/>
                        <a14:foregroundMark x1="70896" y1="54601" x2="70896" y2="54601"/>
                        <a14:foregroundMark x1="30597" y1="58282" x2="30597" y2="58282"/>
                        <a14:foregroundMark x1="36567" y1="79448" x2="36567" y2="79448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0748" y="2919083"/>
            <a:ext cx="749438" cy="60775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8672" y1="37654" x2="68672" y2="37654"/>
                        <a14:foregroundMark x1="62406" y1="36420" x2="62406" y2="36420"/>
                        <a14:foregroundMark x1="58145" y1="32099" x2="58145" y2="32099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7449" y="2923229"/>
            <a:ext cx="738224" cy="59946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51" b="95098" l="1534" r="96626">
                        <a14:foregroundMark x1="78834" y1="27941" x2="78834" y2="27941"/>
                        <a14:foregroundMark x1="44785" y1="68627" x2="44785" y2="68627"/>
                        <a14:foregroundMark x1="26074" y1="69118" x2="26074" y2="69118"/>
                      </a14:backgroundRemoval>
                    </a14:imgEffect>
                    <a14:imgEffect>
                      <a14:sharpenSoften amount="-65000"/>
                    </a14:imgEffect>
                    <a14:imgEffect>
                      <a14:colorTemperature colorTemp="11500"/>
                    </a14:imgEffect>
                    <a14:imgEffect>
                      <a14:saturation sat="99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4278" y="2905447"/>
            <a:ext cx="1038930" cy="65012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9" r="21589"/>
          <a:stretch/>
        </p:blipFill>
        <p:spPr>
          <a:xfrm>
            <a:off x="7569200" y="-10703"/>
            <a:ext cx="4622800" cy="68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66871" y="434583"/>
            <a:ext cx="6078339" cy="6227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3423">
              <a:spcBef>
                <a:spcPct val="20000"/>
              </a:spcBef>
            </a:pP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TERRITOIRE À L’ÉTUDE</a:t>
            </a:r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7"/>
          <a:stretch/>
        </p:blipFill>
        <p:spPr>
          <a:xfrm>
            <a:off x="2492121" y="6381750"/>
            <a:ext cx="7356729" cy="28575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81" y="1057306"/>
            <a:ext cx="7443674" cy="5525711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79" y="1066514"/>
            <a:ext cx="7448171" cy="55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2289925" y="6922515"/>
            <a:ext cx="9531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6943" lvl="2" indent="-228594">
              <a:buFont typeface="Arial" panose="020B0604020202020204" pitchFamily="34" charset="0"/>
              <a:buChar char="•"/>
            </a:pPr>
            <a:endParaRPr lang="fr-CA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66871" y="434583"/>
            <a:ext cx="6078339" cy="6227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3423">
              <a:spcBef>
                <a:spcPct val="20000"/>
              </a:spcBef>
            </a:pP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HISTORIQUE DES ÉVALUATIONS DE COÛTS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4"/>
          <a:stretch/>
        </p:blipFill>
        <p:spPr>
          <a:xfrm>
            <a:off x="7626773" y="-14944"/>
            <a:ext cx="4565227" cy="6872944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41023" y="1524819"/>
            <a:ext cx="6287678" cy="2410881"/>
          </a:xfrm>
        </p:spPr>
        <p:txBody>
          <a:bodyPr>
            <a:noAutofit/>
          </a:bodyPr>
          <a:lstStyle/>
          <a:p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MTMDET et les Conseillers ADEC </a:t>
            </a:r>
            <a:r>
              <a:rPr lang="fr-FR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inc.</a:t>
            </a:r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réalisent, depuis 1997, des évaluations des coûts de la congestion routière dans la région de Montréal.</a:t>
            </a:r>
          </a:p>
          <a:p>
            <a:pPr marL="0" indent="0">
              <a:buNone/>
            </a:pPr>
            <a:endParaRPr lang="fr-FR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</a:t>
            </a:r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périodes d’évaluation correspondent aux années </a:t>
            </a:r>
            <a:r>
              <a:rPr lang="fr-F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 enquêtes Origine-Destination </a:t>
            </a:r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(1993, 1998, 2003 et 2008). </a:t>
            </a:r>
          </a:p>
          <a:p>
            <a:pPr marL="0" indent="0">
              <a:buNone/>
            </a:pPr>
            <a:endParaRPr lang="fr-FR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Aucune évaluation </a:t>
            </a:r>
            <a:r>
              <a:rPr lang="fr-F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réalisée </a:t>
            </a:r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 le MTMDET depuis </a:t>
            </a:r>
            <a:r>
              <a:rPr lang="fr-FR" sz="2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2008</a:t>
            </a:r>
            <a:r>
              <a:rPr lang="fr-FR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8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9">
            <a:extLst>
              <a:ext uri="{FF2B5EF4-FFF2-40B4-BE49-F238E27FC236}">
                <a16:creationId xmlns:a16="http://schemas.microsoft.com/office/drawing/2014/main" xmlns="" id="{61DFA560-D23C-454B-ADE2-C765F527D171}"/>
              </a:ext>
            </a:extLst>
          </p:cNvPr>
          <p:cNvGrpSpPr/>
          <p:nvPr/>
        </p:nvGrpSpPr>
        <p:grpSpPr>
          <a:xfrm rot="18052350">
            <a:off x="9714633" y="-2162837"/>
            <a:ext cx="304800" cy="7081706"/>
            <a:chOff x="12755151" y="7307"/>
            <a:chExt cx="304800" cy="7081706"/>
          </a:xfrm>
          <a:solidFill>
            <a:srgbClr val="82C341"/>
          </a:solidFill>
        </p:grpSpPr>
        <p:sp>
          <p:nvSpPr>
            <p:cNvPr id="53" name="Oval 50">
              <a:extLst>
                <a:ext uri="{FF2B5EF4-FFF2-40B4-BE49-F238E27FC236}">
                  <a16:creationId xmlns:a16="http://schemas.microsoft.com/office/drawing/2014/main" xmlns="" id="{39B156EE-2EB9-438E-BD5D-7D3540339FE9}"/>
                </a:ext>
              </a:extLst>
            </p:cNvPr>
            <p:cNvSpPr/>
            <p:nvPr/>
          </p:nvSpPr>
          <p:spPr>
            <a:xfrm>
              <a:off x="12755151" y="76029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51">
              <a:extLst>
                <a:ext uri="{FF2B5EF4-FFF2-40B4-BE49-F238E27FC236}">
                  <a16:creationId xmlns:a16="http://schemas.microsoft.com/office/drawing/2014/main" xmlns="" id="{C097D7FA-D091-4BBC-9B54-E4B9AA535063}"/>
                </a:ext>
              </a:extLst>
            </p:cNvPr>
            <p:cNvSpPr/>
            <p:nvPr/>
          </p:nvSpPr>
          <p:spPr>
            <a:xfrm>
              <a:off x="12755151" y="113679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2">
              <a:extLst>
                <a:ext uri="{FF2B5EF4-FFF2-40B4-BE49-F238E27FC236}">
                  <a16:creationId xmlns:a16="http://schemas.microsoft.com/office/drawing/2014/main" xmlns="" id="{5CF69CE2-E55F-4D20-A461-5BD8DEBC00B8}"/>
                </a:ext>
              </a:extLst>
            </p:cNvPr>
            <p:cNvSpPr/>
            <p:nvPr/>
          </p:nvSpPr>
          <p:spPr>
            <a:xfrm>
              <a:off x="12755151" y="151328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53">
              <a:extLst>
                <a:ext uri="{FF2B5EF4-FFF2-40B4-BE49-F238E27FC236}">
                  <a16:creationId xmlns:a16="http://schemas.microsoft.com/office/drawing/2014/main" xmlns="" id="{D1E0A824-1A9F-44D0-97E3-2DE7E0E42F9A}"/>
                </a:ext>
              </a:extLst>
            </p:cNvPr>
            <p:cNvSpPr/>
            <p:nvPr/>
          </p:nvSpPr>
          <p:spPr>
            <a:xfrm>
              <a:off x="12755151" y="188978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54">
              <a:extLst>
                <a:ext uri="{FF2B5EF4-FFF2-40B4-BE49-F238E27FC236}">
                  <a16:creationId xmlns:a16="http://schemas.microsoft.com/office/drawing/2014/main" xmlns="" id="{1F09A691-75CB-4525-9ABB-AD8E2A155521}"/>
                </a:ext>
              </a:extLst>
            </p:cNvPr>
            <p:cNvSpPr/>
            <p:nvPr/>
          </p:nvSpPr>
          <p:spPr>
            <a:xfrm>
              <a:off x="12755151" y="730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5">
              <a:extLst>
                <a:ext uri="{FF2B5EF4-FFF2-40B4-BE49-F238E27FC236}">
                  <a16:creationId xmlns:a16="http://schemas.microsoft.com/office/drawing/2014/main" xmlns="" id="{B6C0E289-1414-4FD1-A52E-3527310705EA}"/>
                </a:ext>
              </a:extLst>
            </p:cNvPr>
            <p:cNvSpPr/>
            <p:nvPr/>
          </p:nvSpPr>
          <p:spPr>
            <a:xfrm>
              <a:off x="12755151" y="38380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6">
              <a:extLst>
                <a:ext uri="{FF2B5EF4-FFF2-40B4-BE49-F238E27FC236}">
                  <a16:creationId xmlns:a16="http://schemas.microsoft.com/office/drawing/2014/main" xmlns="" id="{60B3DC62-FA60-4044-B2D9-AFC2BD295FDD}"/>
                </a:ext>
              </a:extLst>
            </p:cNvPr>
            <p:cNvSpPr/>
            <p:nvPr/>
          </p:nvSpPr>
          <p:spPr>
            <a:xfrm>
              <a:off x="12755151" y="301926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57">
              <a:extLst>
                <a:ext uri="{FF2B5EF4-FFF2-40B4-BE49-F238E27FC236}">
                  <a16:creationId xmlns:a16="http://schemas.microsoft.com/office/drawing/2014/main" xmlns="" id="{CAD6520F-8552-424F-BFB1-232461F92228}"/>
                </a:ext>
              </a:extLst>
            </p:cNvPr>
            <p:cNvSpPr/>
            <p:nvPr/>
          </p:nvSpPr>
          <p:spPr>
            <a:xfrm>
              <a:off x="12755151" y="339576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val 58">
              <a:extLst>
                <a:ext uri="{FF2B5EF4-FFF2-40B4-BE49-F238E27FC236}">
                  <a16:creationId xmlns:a16="http://schemas.microsoft.com/office/drawing/2014/main" xmlns="" id="{CBDF3842-114C-4CC2-A073-A7F06476483A}"/>
                </a:ext>
              </a:extLst>
            </p:cNvPr>
            <p:cNvSpPr/>
            <p:nvPr/>
          </p:nvSpPr>
          <p:spPr>
            <a:xfrm>
              <a:off x="12755151" y="377225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val 59">
              <a:extLst>
                <a:ext uri="{FF2B5EF4-FFF2-40B4-BE49-F238E27FC236}">
                  <a16:creationId xmlns:a16="http://schemas.microsoft.com/office/drawing/2014/main" xmlns="" id="{C4A29539-C6D1-4809-ACFB-7EBCB7A4B536}"/>
                </a:ext>
              </a:extLst>
            </p:cNvPr>
            <p:cNvSpPr/>
            <p:nvPr/>
          </p:nvSpPr>
          <p:spPr>
            <a:xfrm>
              <a:off x="12755151" y="414875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60">
              <a:extLst>
                <a:ext uri="{FF2B5EF4-FFF2-40B4-BE49-F238E27FC236}">
                  <a16:creationId xmlns:a16="http://schemas.microsoft.com/office/drawing/2014/main" xmlns="" id="{6022916A-E59B-4F39-8E39-B0DFA3D54C56}"/>
                </a:ext>
              </a:extLst>
            </p:cNvPr>
            <p:cNvSpPr/>
            <p:nvPr/>
          </p:nvSpPr>
          <p:spPr>
            <a:xfrm>
              <a:off x="12755151" y="226627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val 61">
              <a:extLst>
                <a:ext uri="{FF2B5EF4-FFF2-40B4-BE49-F238E27FC236}">
                  <a16:creationId xmlns:a16="http://schemas.microsoft.com/office/drawing/2014/main" xmlns="" id="{50224E99-A1D5-49A7-8BAD-1B8DA68B4C07}"/>
                </a:ext>
              </a:extLst>
            </p:cNvPr>
            <p:cNvSpPr/>
            <p:nvPr/>
          </p:nvSpPr>
          <p:spPr>
            <a:xfrm>
              <a:off x="12755151" y="264277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val 62">
              <a:extLst>
                <a:ext uri="{FF2B5EF4-FFF2-40B4-BE49-F238E27FC236}">
                  <a16:creationId xmlns:a16="http://schemas.microsoft.com/office/drawing/2014/main" xmlns="" id="{5C6B05BA-6B3E-48F8-A256-45FF7A5EB116}"/>
                </a:ext>
              </a:extLst>
            </p:cNvPr>
            <p:cNvSpPr/>
            <p:nvPr/>
          </p:nvSpPr>
          <p:spPr>
            <a:xfrm>
              <a:off x="12755151" y="5278237"/>
              <a:ext cx="304800" cy="3048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63">
              <a:extLst>
                <a:ext uri="{FF2B5EF4-FFF2-40B4-BE49-F238E27FC236}">
                  <a16:creationId xmlns:a16="http://schemas.microsoft.com/office/drawing/2014/main" xmlns="" id="{EC17259A-6F6B-46A4-BB90-59D056A494DB}"/>
                </a:ext>
              </a:extLst>
            </p:cNvPr>
            <p:cNvSpPr/>
            <p:nvPr/>
          </p:nvSpPr>
          <p:spPr>
            <a:xfrm>
              <a:off x="12755151" y="5654732"/>
              <a:ext cx="304800" cy="304800"/>
            </a:xfrm>
            <a:prstGeom prst="ellipse">
              <a:avLst/>
            </a:prstGeom>
            <a:solidFill>
              <a:srgbClr val="82C3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64">
              <a:extLst>
                <a:ext uri="{FF2B5EF4-FFF2-40B4-BE49-F238E27FC236}">
                  <a16:creationId xmlns:a16="http://schemas.microsoft.com/office/drawing/2014/main" xmlns="" id="{98F3532B-49D1-44C4-8C91-DE9931C839F9}"/>
                </a:ext>
              </a:extLst>
            </p:cNvPr>
            <p:cNvSpPr/>
            <p:nvPr/>
          </p:nvSpPr>
          <p:spPr>
            <a:xfrm>
              <a:off x="12755151" y="6031227"/>
              <a:ext cx="304800" cy="304800"/>
            </a:xfrm>
            <a:prstGeom prst="ellipse">
              <a:avLst/>
            </a:prstGeom>
            <a:solidFill>
              <a:srgbClr val="82C3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val 65">
              <a:extLst>
                <a:ext uri="{FF2B5EF4-FFF2-40B4-BE49-F238E27FC236}">
                  <a16:creationId xmlns:a16="http://schemas.microsoft.com/office/drawing/2014/main" xmlns="" id="{7FD50B9E-6F0C-4C05-B444-3D98D4CF2D8D}"/>
                </a:ext>
              </a:extLst>
            </p:cNvPr>
            <p:cNvSpPr/>
            <p:nvPr/>
          </p:nvSpPr>
          <p:spPr>
            <a:xfrm>
              <a:off x="12755151" y="640772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val 66">
              <a:extLst>
                <a:ext uri="{FF2B5EF4-FFF2-40B4-BE49-F238E27FC236}">
                  <a16:creationId xmlns:a16="http://schemas.microsoft.com/office/drawing/2014/main" xmlns="" id="{47138698-A76E-4789-A686-E95C2972C772}"/>
                </a:ext>
              </a:extLst>
            </p:cNvPr>
            <p:cNvSpPr/>
            <p:nvPr/>
          </p:nvSpPr>
          <p:spPr>
            <a:xfrm>
              <a:off x="12755151" y="452524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val 67">
              <a:extLst>
                <a:ext uri="{FF2B5EF4-FFF2-40B4-BE49-F238E27FC236}">
                  <a16:creationId xmlns:a16="http://schemas.microsoft.com/office/drawing/2014/main" xmlns="" id="{0A15528B-CFFC-421F-9D69-5D6FA8E525CD}"/>
                </a:ext>
              </a:extLst>
            </p:cNvPr>
            <p:cNvSpPr/>
            <p:nvPr/>
          </p:nvSpPr>
          <p:spPr>
            <a:xfrm>
              <a:off x="12755151" y="490174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68">
              <a:extLst>
                <a:ext uri="{FF2B5EF4-FFF2-40B4-BE49-F238E27FC236}">
                  <a16:creationId xmlns:a16="http://schemas.microsoft.com/office/drawing/2014/main" xmlns="" id="{B36B5396-4F80-41BF-9837-822AC692947C}"/>
                </a:ext>
              </a:extLst>
            </p:cNvPr>
            <p:cNvSpPr/>
            <p:nvPr/>
          </p:nvSpPr>
          <p:spPr>
            <a:xfrm>
              <a:off x="12755151" y="6784213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" name="Graphique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019176"/>
              </p:ext>
            </p:extLst>
          </p:nvPr>
        </p:nvGraphicFramePr>
        <p:xfrm>
          <a:off x="1469242" y="1314062"/>
          <a:ext cx="9553552" cy="524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1"/>
          <p:cNvSpPr txBox="1"/>
          <p:nvPr/>
        </p:nvSpPr>
        <p:spPr>
          <a:xfrm>
            <a:off x="4465283" y="2090404"/>
            <a:ext cx="3786002" cy="61572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2000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Coût estimé </a:t>
            </a:r>
            <a:r>
              <a:rPr lang="fr-CA" sz="20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CA" sz="2000" b="1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580 millions $</a:t>
            </a:r>
            <a:endParaRPr lang="fr-CA" sz="2000" b="1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CA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Conseillers ADEC</a:t>
            </a:r>
          </a:p>
          <a:p>
            <a:endParaRPr lang="fr-CA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7218790" y="2475734"/>
            <a:ext cx="2396948" cy="238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re 1"/>
          <p:cNvSpPr txBox="1">
            <a:spLocks/>
          </p:cNvSpPr>
          <p:nvPr/>
        </p:nvSpPr>
        <p:spPr>
          <a:xfrm>
            <a:off x="633546" y="502980"/>
            <a:ext cx="6176829" cy="6227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3423">
              <a:spcBef>
                <a:spcPct val="20000"/>
              </a:spcBef>
            </a:pP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2008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87220" y="1445067"/>
            <a:ext cx="3468595" cy="519042"/>
          </a:xfrm>
        </p:spPr>
        <p:txBody>
          <a:bodyPr>
            <a:normAutofit/>
          </a:bodyPr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C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Laval et couronne nord</a:t>
            </a:r>
            <a:br>
              <a:rPr lang="fr-C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fr-CA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Coûts de la congestion (M$ 2018</a:t>
            </a:r>
            <a:r>
              <a:rPr lang="fr-CA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2" name="Group 69">
            <a:extLst>
              <a:ext uri="{FF2B5EF4-FFF2-40B4-BE49-F238E27FC236}">
                <a16:creationId xmlns:a16="http://schemas.microsoft.com/office/drawing/2014/main" xmlns="" id="{942589A7-1F25-4E3C-A3CB-3F7D7A05FE0C}"/>
              </a:ext>
            </a:extLst>
          </p:cNvPr>
          <p:cNvGrpSpPr/>
          <p:nvPr/>
        </p:nvGrpSpPr>
        <p:grpSpPr>
          <a:xfrm rot="370735">
            <a:off x="11223947" y="5495"/>
            <a:ext cx="294827" cy="6849994"/>
            <a:chOff x="12755151" y="7307"/>
            <a:chExt cx="304800" cy="7081706"/>
          </a:xfrm>
          <a:solidFill>
            <a:srgbClr val="82C341"/>
          </a:solidFill>
        </p:grpSpPr>
        <p:sp>
          <p:nvSpPr>
            <p:cNvPr id="73" name="Oval 70">
              <a:extLst>
                <a:ext uri="{FF2B5EF4-FFF2-40B4-BE49-F238E27FC236}">
                  <a16:creationId xmlns:a16="http://schemas.microsoft.com/office/drawing/2014/main" xmlns="" id="{D05AEC3E-03CD-480A-91BC-18EA8F3104F9}"/>
                </a:ext>
              </a:extLst>
            </p:cNvPr>
            <p:cNvSpPr/>
            <p:nvPr/>
          </p:nvSpPr>
          <p:spPr>
            <a:xfrm>
              <a:off x="12755151" y="76029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val 71">
              <a:extLst>
                <a:ext uri="{FF2B5EF4-FFF2-40B4-BE49-F238E27FC236}">
                  <a16:creationId xmlns:a16="http://schemas.microsoft.com/office/drawing/2014/main" xmlns="" id="{C60DF4EE-A72E-478B-9E78-0391D9066AD4}"/>
                </a:ext>
              </a:extLst>
            </p:cNvPr>
            <p:cNvSpPr/>
            <p:nvPr/>
          </p:nvSpPr>
          <p:spPr>
            <a:xfrm>
              <a:off x="12755151" y="113679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val 72">
              <a:extLst>
                <a:ext uri="{FF2B5EF4-FFF2-40B4-BE49-F238E27FC236}">
                  <a16:creationId xmlns:a16="http://schemas.microsoft.com/office/drawing/2014/main" xmlns="" id="{CA01B2A8-04D9-4E0B-B532-FF950F38D8CE}"/>
                </a:ext>
              </a:extLst>
            </p:cNvPr>
            <p:cNvSpPr/>
            <p:nvPr/>
          </p:nvSpPr>
          <p:spPr>
            <a:xfrm>
              <a:off x="12755151" y="151328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val 73">
              <a:extLst>
                <a:ext uri="{FF2B5EF4-FFF2-40B4-BE49-F238E27FC236}">
                  <a16:creationId xmlns:a16="http://schemas.microsoft.com/office/drawing/2014/main" xmlns="" id="{9D9B5646-D1BE-4C7A-8F49-4687EA103CB3}"/>
                </a:ext>
              </a:extLst>
            </p:cNvPr>
            <p:cNvSpPr/>
            <p:nvPr/>
          </p:nvSpPr>
          <p:spPr>
            <a:xfrm>
              <a:off x="12755151" y="188978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val 74">
              <a:extLst>
                <a:ext uri="{FF2B5EF4-FFF2-40B4-BE49-F238E27FC236}">
                  <a16:creationId xmlns:a16="http://schemas.microsoft.com/office/drawing/2014/main" xmlns="" id="{F4DC0825-9FA0-4A43-B5B1-F6FB064D1C4F}"/>
                </a:ext>
              </a:extLst>
            </p:cNvPr>
            <p:cNvSpPr/>
            <p:nvPr/>
          </p:nvSpPr>
          <p:spPr>
            <a:xfrm>
              <a:off x="12755151" y="730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val 75">
              <a:extLst>
                <a:ext uri="{FF2B5EF4-FFF2-40B4-BE49-F238E27FC236}">
                  <a16:creationId xmlns:a16="http://schemas.microsoft.com/office/drawing/2014/main" xmlns="" id="{E1961931-11F9-4075-871E-F2F761BA3A77}"/>
                </a:ext>
              </a:extLst>
            </p:cNvPr>
            <p:cNvSpPr/>
            <p:nvPr/>
          </p:nvSpPr>
          <p:spPr>
            <a:xfrm>
              <a:off x="12755151" y="38380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val 76">
              <a:extLst>
                <a:ext uri="{FF2B5EF4-FFF2-40B4-BE49-F238E27FC236}">
                  <a16:creationId xmlns:a16="http://schemas.microsoft.com/office/drawing/2014/main" xmlns="" id="{17BE6DD2-55F3-4EC4-A4DE-541EF8268D7E}"/>
                </a:ext>
              </a:extLst>
            </p:cNvPr>
            <p:cNvSpPr/>
            <p:nvPr/>
          </p:nvSpPr>
          <p:spPr>
            <a:xfrm>
              <a:off x="12755151" y="301926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val 77">
              <a:extLst>
                <a:ext uri="{FF2B5EF4-FFF2-40B4-BE49-F238E27FC236}">
                  <a16:creationId xmlns:a16="http://schemas.microsoft.com/office/drawing/2014/main" xmlns="" id="{85DA7F37-BA02-468D-8AC1-9635C16565BE}"/>
                </a:ext>
              </a:extLst>
            </p:cNvPr>
            <p:cNvSpPr/>
            <p:nvPr/>
          </p:nvSpPr>
          <p:spPr>
            <a:xfrm>
              <a:off x="12755151" y="339576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78">
              <a:extLst>
                <a:ext uri="{FF2B5EF4-FFF2-40B4-BE49-F238E27FC236}">
                  <a16:creationId xmlns:a16="http://schemas.microsoft.com/office/drawing/2014/main" xmlns="" id="{9A93F63E-E9C7-4DE4-8458-04AE262D3B08}"/>
                </a:ext>
              </a:extLst>
            </p:cNvPr>
            <p:cNvSpPr/>
            <p:nvPr/>
          </p:nvSpPr>
          <p:spPr>
            <a:xfrm>
              <a:off x="12755151" y="377225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79">
              <a:extLst>
                <a:ext uri="{FF2B5EF4-FFF2-40B4-BE49-F238E27FC236}">
                  <a16:creationId xmlns:a16="http://schemas.microsoft.com/office/drawing/2014/main" xmlns="" id="{EFBDD47B-43AA-46A5-8CA9-F7B143F04531}"/>
                </a:ext>
              </a:extLst>
            </p:cNvPr>
            <p:cNvSpPr/>
            <p:nvPr/>
          </p:nvSpPr>
          <p:spPr>
            <a:xfrm>
              <a:off x="12755151" y="414875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val 80">
              <a:extLst>
                <a:ext uri="{FF2B5EF4-FFF2-40B4-BE49-F238E27FC236}">
                  <a16:creationId xmlns:a16="http://schemas.microsoft.com/office/drawing/2014/main" xmlns="" id="{9C0F2CF2-66CE-4E30-B39E-E8CCADE1E108}"/>
                </a:ext>
              </a:extLst>
            </p:cNvPr>
            <p:cNvSpPr/>
            <p:nvPr/>
          </p:nvSpPr>
          <p:spPr>
            <a:xfrm>
              <a:off x="12755151" y="226627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81">
              <a:extLst>
                <a:ext uri="{FF2B5EF4-FFF2-40B4-BE49-F238E27FC236}">
                  <a16:creationId xmlns:a16="http://schemas.microsoft.com/office/drawing/2014/main" xmlns="" id="{D588D7CA-ADB0-483E-B60B-F060098F3555}"/>
                </a:ext>
              </a:extLst>
            </p:cNvPr>
            <p:cNvSpPr/>
            <p:nvPr/>
          </p:nvSpPr>
          <p:spPr>
            <a:xfrm>
              <a:off x="12755151" y="264277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val 82">
              <a:extLst>
                <a:ext uri="{FF2B5EF4-FFF2-40B4-BE49-F238E27FC236}">
                  <a16:creationId xmlns:a16="http://schemas.microsoft.com/office/drawing/2014/main" xmlns="" id="{AD5F4CBC-070B-44EC-9254-E900C0339FAB}"/>
                </a:ext>
              </a:extLst>
            </p:cNvPr>
            <p:cNvSpPr/>
            <p:nvPr/>
          </p:nvSpPr>
          <p:spPr>
            <a:xfrm>
              <a:off x="12755151" y="5278237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val 83">
              <a:extLst>
                <a:ext uri="{FF2B5EF4-FFF2-40B4-BE49-F238E27FC236}">
                  <a16:creationId xmlns:a16="http://schemas.microsoft.com/office/drawing/2014/main" xmlns="" id="{852B1AF3-66F6-4E47-9C88-19AC017A6F96}"/>
                </a:ext>
              </a:extLst>
            </p:cNvPr>
            <p:cNvSpPr/>
            <p:nvPr/>
          </p:nvSpPr>
          <p:spPr>
            <a:xfrm>
              <a:off x="12755151" y="5654732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val 84">
              <a:extLst>
                <a:ext uri="{FF2B5EF4-FFF2-40B4-BE49-F238E27FC236}">
                  <a16:creationId xmlns:a16="http://schemas.microsoft.com/office/drawing/2014/main" xmlns="" id="{BCE64821-3843-4FAE-A7C3-5174616DB60D}"/>
                </a:ext>
              </a:extLst>
            </p:cNvPr>
            <p:cNvSpPr/>
            <p:nvPr/>
          </p:nvSpPr>
          <p:spPr>
            <a:xfrm>
              <a:off x="12755151" y="6031227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val 85">
              <a:extLst>
                <a:ext uri="{FF2B5EF4-FFF2-40B4-BE49-F238E27FC236}">
                  <a16:creationId xmlns:a16="http://schemas.microsoft.com/office/drawing/2014/main" xmlns="" id="{9C25A7A0-516E-40A8-8DE8-EB83EDB3E084}"/>
                </a:ext>
              </a:extLst>
            </p:cNvPr>
            <p:cNvSpPr/>
            <p:nvPr/>
          </p:nvSpPr>
          <p:spPr>
            <a:xfrm>
              <a:off x="12755151" y="6407722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val 86">
              <a:extLst>
                <a:ext uri="{FF2B5EF4-FFF2-40B4-BE49-F238E27FC236}">
                  <a16:creationId xmlns:a16="http://schemas.microsoft.com/office/drawing/2014/main" xmlns="" id="{116ED153-44BB-4775-8E5A-F3BA549D8585}"/>
                </a:ext>
              </a:extLst>
            </p:cNvPr>
            <p:cNvSpPr/>
            <p:nvPr/>
          </p:nvSpPr>
          <p:spPr>
            <a:xfrm>
              <a:off x="12755151" y="452524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val 87">
              <a:extLst>
                <a:ext uri="{FF2B5EF4-FFF2-40B4-BE49-F238E27FC236}">
                  <a16:creationId xmlns:a16="http://schemas.microsoft.com/office/drawing/2014/main" xmlns="" id="{10F59945-C557-42C6-B3CA-C5145E4FA838}"/>
                </a:ext>
              </a:extLst>
            </p:cNvPr>
            <p:cNvSpPr/>
            <p:nvPr/>
          </p:nvSpPr>
          <p:spPr>
            <a:xfrm>
              <a:off x="12755151" y="490174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88">
              <a:extLst>
                <a:ext uri="{FF2B5EF4-FFF2-40B4-BE49-F238E27FC236}">
                  <a16:creationId xmlns:a16="http://schemas.microsoft.com/office/drawing/2014/main" xmlns="" id="{01904BF7-8399-431D-81F7-D9B2EE9C698E}"/>
                </a:ext>
              </a:extLst>
            </p:cNvPr>
            <p:cNvSpPr/>
            <p:nvPr/>
          </p:nvSpPr>
          <p:spPr>
            <a:xfrm>
              <a:off x="12755151" y="6784213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2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2289925" y="6922515"/>
            <a:ext cx="9531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6943" lvl="2" indent="-228594">
              <a:buFont typeface="Arial" panose="020B0604020202020204" pitchFamily="34" charset="0"/>
              <a:buChar char="•"/>
            </a:pPr>
            <a:endParaRPr lang="fr-CA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66870" y="434583"/>
            <a:ext cx="9491529" cy="6227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3423">
              <a:spcBef>
                <a:spcPct val="20000"/>
              </a:spcBef>
            </a:pP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ÉVALUATION DES COÛTS DE LA CONGESTION</a:t>
            </a:r>
          </a:p>
          <a:p>
            <a:pPr defTabSz="403423">
              <a:spcBef>
                <a:spcPct val="20000"/>
              </a:spcBef>
            </a:pPr>
            <a:r>
              <a:rPr lang="fr-CA" sz="20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2018 </a:t>
            </a:r>
            <a:r>
              <a:rPr lang="fr-CA" sz="20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</a:t>
            </a:r>
            <a:r>
              <a:rPr lang="fr-CA" sz="20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12"/>
          <a:stretch/>
        </p:blipFill>
        <p:spPr>
          <a:xfrm>
            <a:off x="0" y="3118181"/>
            <a:ext cx="12192000" cy="3739819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41023" y="1578009"/>
            <a:ext cx="11180821" cy="2410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CA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Territoires de Laval et de la couronne nord, sur les autoroutes</a:t>
            </a:r>
            <a:br>
              <a:rPr lang="fr-CA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fr-CA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les principales artères (le réseau local est exclu).</a:t>
            </a:r>
            <a:endParaRPr lang="fr-CA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1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2289925" y="6922515"/>
            <a:ext cx="9531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6943" lvl="2" indent="-228594">
              <a:buFont typeface="Arial" panose="020B0604020202020204" pitchFamily="34" charset="0"/>
              <a:buChar char="•"/>
            </a:pPr>
            <a:endParaRPr lang="fr-CA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33546" y="502980"/>
            <a:ext cx="6176829" cy="6227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3423">
              <a:spcBef>
                <a:spcPct val="20000"/>
              </a:spcBef>
            </a:pP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COMPRENDRE LE PHÉNOMÈNE DE CONGESTION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4"/>
          <a:stretch/>
        </p:blipFill>
        <p:spPr>
          <a:xfrm>
            <a:off x="7626773" y="-14944"/>
            <a:ext cx="4565227" cy="6872944"/>
          </a:xfrm>
          <a:prstGeom prst="rect">
            <a:avLst/>
          </a:prstGeom>
        </p:spPr>
      </p:pic>
      <p:cxnSp>
        <p:nvCxnSpPr>
          <p:cNvPr id="20" name="Straight Arrow Connector 6"/>
          <p:cNvCxnSpPr/>
          <p:nvPr/>
        </p:nvCxnSpPr>
        <p:spPr>
          <a:xfrm flipV="1">
            <a:off x="2024686" y="2558970"/>
            <a:ext cx="8820" cy="2974533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7"/>
          <p:cNvCxnSpPr/>
          <p:nvPr/>
        </p:nvCxnSpPr>
        <p:spPr>
          <a:xfrm>
            <a:off x="2033507" y="5533501"/>
            <a:ext cx="438634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01475" y="2354639"/>
            <a:ext cx="1224586" cy="6261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Heures</a:t>
            </a: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perdues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 useBgFill="1">
        <p:nvSpPr>
          <p:cNvPr id="23" name="Content Placeholder 12"/>
          <p:cNvSpPr>
            <a:spLocks noGrp="1"/>
          </p:cNvSpPr>
          <p:nvPr>
            <p:ph idx="1"/>
          </p:nvPr>
        </p:nvSpPr>
        <p:spPr>
          <a:xfrm>
            <a:off x="5945854" y="5691850"/>
            <a:ext cx="1382258" cy="5436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Volume de circulation</a:t>
            </a:r>
          </a:p>
        </p:txBody>
      </p:sp>
      <p:sp>
        <p:nvSpPr>
          <p:cNvPr id="24" name="Arc 23"/>
          <p:cNvSpPr/>
          <p:nvPr/>
        </p:nvSpPr>
        <p:spPr>
          <a:xfrm rot="5400000">
            <a:off x="344055" y="-198134"/>
            <a:ext cx="4930509" cy="5675768"/>
          </a:xfrm>
          <a:prstGeom prst="arc">
            <a:avLst>
              <a:gd name="adj1" fmla="val 16209793"/>
              <a:gd name="adj2" fmla="val 0"/>
            </a:avLst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1379" y1="36321" x2="41379" y2="36321"/>
                        <a14:foregroundMark x1="25616" y1="90330" x2="25616" y2="90330"/>
                        <a14:foregroundMark x1="30788" y1="84434" x2="30788" y2="84434"/>
                        <a14:foregroundMark x1="27833" y1="76415" x2="27833" y2="76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782" y="2352070"/>
            <a:ext cx="764095" cy="797971"/>
          </a:xfrm>
          <a:prstGeom prst="rect">
            <a:avLst/>
          </a:prstGeom>
        </p:spPr>
      </p:pic>
      <p:pic>
        <p:nvPicPr>
          <p:cNvPr id="25" name="Picture 2" descr="Résultats de recherche d'images pour « traffic jam icon 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56" y="5691850"/>
            <a:ext cx="633092" cy="63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LAVAL CONGES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5" r="41491"/>
          <a:stretch/>
        </p:blipFill>
        <p:spPr bwMode="auto">
          <a:xfrm>
            <a:off x="7626773" y="-14944"/>
            <a:ext cx="4603327" cy="69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49">
            <a:extLst>
              <a:ext uri="{FF2B5EF4-FFF2-40B4-BE49-F238E27FC236}">
                <a16:creationId xmlns:a16="http://schemas.microsoft.com/office/drawing/2014/main" xmlns="" id="{61DFA560-D23C-454B-ADE2-C765F527D171}"/>
              </a:ext>
            </a:extLst>
          </p:cNvPr>
          <p:cNvGrpSpPr/>
          <p:nvPr/>
        </p:nvGrpSpPr>
        <p:grpSpPr>
          <a:xfrm rot="18052350">
            <a:off x="9714633" y="-2162837"/>
            <a:ext cx="304800" cy="7081706"/>
            <a:chOff x="12755151" y="7307"/>
            <a:chExt cx="304800" cy="7081706"/>
          </a:xfrm>
          <a:solidFill>
            <a:srgbClr val="82C341"/>
          </a:solidFill>
        </p:grpSpPr>
        <p:sp>
          <p:nvSpPr>
            <p:cNvPr id="70" name="Oval 50">
              <a:extLst>
                <a:ext uri="{FF2B5EF4-FFF2-40B4-BE49-F238E27FC236}">
                  <a16:creationId xmlns:a16="http://schemas.microsoft.com/office/drawing/2014/main" xmlns="" id="{39B156EE-2EB9-438E-BD5D-7D3540339FE9}"/>
                </a:ext>
              </a:extLst>
            </p:cNvPr>
            <p:cNvSpPr/>
            <p:nvPr/>
          </p:nvSpPr>
          <p:spPr>
            <a:xfrm>
              <a:off x="12755151" y="76029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51">
              <a:extLst>
                <a:ext uri="{FF2B5EF4-FFF2-40B4-BE49-F238E27FC236}">
                  <a16:creationId xmlns:a16="http://schemas.microsoft.com/office/drawing/2014/main" xmlns="" id="{C097D7FA-D091-4BBC-9B54-E4B9AA535063}"/>
                </a:ext>
              </a:extLst>
            </p:cNvPr>
            <p:cNvSpPr/>
            <p:nvPr/>
          </p:nvSpPr>
          <p:spPr>
            <a:xfrm>
              <a:off x="12755151" y="113679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52">
              <a:extLst>
                <a:ext uri="{FF2B5EF4-FFF2-40B4-BE49-F238E27FC236}">
                  <a16:creationId xmlns:a16="http://schemas.microsoft.com/office/drawing/2014/main" xmlns="" id="{5CF69CE2-E55F-4D20-A461-5BD8DEBC00B8}"/>
                </a:ext>
              </a:extLst>
            </p:cNvPr>
            <p:cNvSpPr/>
            <p:nvPr/>
          </p:nvSpPr>
          <p:spPr>
            <a:xfrm>
              <a:off x="12755151" y="151328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val 53">
              <a:extLst>
                <a:ext uri="{FF2B5EF4-FFF2-40B4-BE49-F238E27FC236}">
                  <a16:creationId xmlns:a16="http://schemas.microsoft.com/office/drawing/2014/main" xmlns="" id="{D1E0A824-1A9F-44D0-97E3-2DE7E0E42F9A}"/>
                </a:ext>
              </a:extLst>
            </p:cNvPr>
            <p:cNvSpPr/>
            <p:nvPr/>
          </p:nvSpPr>
          <p:spPr>
            <a:xfrm>
              <a:off x="12755151" y="188978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val 54">
              <a:extLst>
                <a:ext uri="{FF2B5EF4-FFF2-40B4-BE49-F238E27FC236}">
                  <a16:creationId xmlns:a16="http://schemas.microsoft.com/office/drawing/2014/main" xmlns="" id="{1F09A691-75CB-4525-9ABB-AD8E2A155521}"/>
                </a:ext>
              </a:extLst>
            </p:cNvPr>
            <p:cNvSpPr/>
            <p:nvPr/>
          </p:nvSpPr>
          <p:spPr>
            <a:xfrm>
              <a:off x="12755151" y="730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val 55">
              <a:extLst>
                <a:ext uri="{FF2B5EF4-FFF2-40B4-BE49-F238E27FC236}">
                  <a16:creationId xmlns:a16="http://schemas.microsoft.com/office/drawing/2014/main" xmlns="" id="{B6C0E289-1414-4FD1-A52E-3527310705EA}"/>
                </a:ext>
              </a:extLst>
            </p:cNvPr>
            <p:cNvSpPr/>
            <p:nvPr/>
          </p:nvSpPr>
          <p:spPr>
            <a:xfrm>
              <a:off x="12755151" y="38380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val 56">
              <a:extLst>
                <a:ext uri="{FF2B5EF4-FFF2-40B4-BE49-F238E27FC236}">
                  <a16:creationId xmlns:a16="http://schemas.microsoft.com/office/drawing/2014/main" xmlns="" id="{60B3DC62-FA60-4044-B2D9-AFC2BD295FDD}"/>
                </a:ext>
              </a:extLst>
            </p:cNvPr>
            <p:cNvSpPr/>
            <p:nvPr/>
          </p:nvSpPr>
          <p:spPr>
            <a:xfrm>
              <a:off x="12755151" y="301926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val 57">
              <a:extLst>
                <a:ext uri="{FF2B5EF4-FFF2-40B4-BE49-F238E27FC236}">
                  <a16:creationId xmlns:a16="http://schemas.microsoft.com/office/drawing/2014/main" xmlns="" id="{CAD6520F-8552-424F-BFB1-232461F92228}"/>
                </a:ext>
              </a:extLst>
            </p:cNvPr>
            <p:cNvSpPr/>
            <p:nvPr/>
          </p:nvSpPr>
          <p:spPr>
            <a:xfrm>
              <a:off x="12755151" y="339576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val 58">
              <a:extLst>
                <a:ext uri="{FF2B5EF4-FFF2-40B4-BE49-F238E27FC236}">
                  <a16:creationId xmlns:a16="http://schemas.microsoft.com/office/drawing/2014/main" xmlns="" id="{CBDF3842-114C-4CC2-A073-A7F06476483A}"/>
                </a:ext>
              </a:extLst>
            </p:cNvPr>
            <p:cNvSpPr/>
            <p:nvPr/>
          </p:nvSpPr>
          <p:spPr>
            <a:xfrm>
              <a:off x="12755151" y="377225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val 59">
              <a:extLst>
                <a:ext uri="{FF2B5EF4-FFF2-40B4-BE49-F238E27FC236}">
                  <a16:creationId xmlns:a16="http://schemas.microsoft.com/office/drawing/2014/main" xmlns="" id="{C4A29539-C6D1-4809-ACFB-7EBCB7A4B536}"/>
                </a:ext>
              </a:extLst>
            </p:cNvPr>
            <p:cNvSpPr/>
            <p:nvPr/>
          </p:nvSpPr>
          <p:spPr>
            <a:xfrm>
              <a:off x="12755151" y="414875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val 60">
              <a:extLst>
                <a:ext uri="{FF2B5EF4-FFF2-40B4-BE49-F238E27FC236}">
                  <a16:creationId xmlns:a16="http://schemas.microsoft.com/office/drawing/2014/main" xmlns="" id="{6022916A-E59B-4F39-8E39-B0DFA3D54C56}"/>
                </a:ext>
              </a:extLst>
            </p:cNvPr>
            <p:cNvSpPr/>
            <p:nvPr/>
          </p:nvSpPr>
          <p:spPr>
            <a:xfrm>
              <a:off x="12755151" y="226627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61">
              <a:extLst>
                <a:ext uri="{FF2B5EF4-FFF2-40B4-BE49-F238E27FC236}">
                  <a16:creationId xmlns:a16="http://schemas.microsoft.com/office/drawing/2014/main" xmlns="" id="{50224E99-A1D5-49A7-8BAD-1B8DA68B4C07}"/>
                </a:ext>
              </a:extLst>
            </p:cNvPr>
            <p:cNvSpPr/>
            <p:nvPr/>
          </p:nvSpPr>
          <p:spPr>
            <a:xfrm>
              <a:off x="12755151" y="264277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62">
              <a:extLst>
                <a:ext uri="{FF2B5EF4-FFF2-40B4-BE49-F238E27FC236}">
                  <a16:creationId xmlns:a16="http://schemas.microsoft.com/office/drawing/2014/main" xmlns="" id="{5C6B05BA-6B3E-48F8-A256-45FF7A5EB116}"/>
                </a:ext>
              </a:extLst>
            </p:cNvPr>
            <p:cNvSpPr/>
            <p:nvPr/>
          </p:nvSpPr>
          <p:spPr>
            <a:xfrm>
              <a:off x="12755151" y="5278237"/>
              <a:ext cx="304800" cy="30480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val 63">
              <a:extLst>
                <a:ext uri="{FF2B5EF4-FFF2-40B4-BE49-F238E27FC236}">
                  <a16:creationId xmlns:a16="http://schemas.microsoft.com/office/drawing/2014/main" xmlns="" id="{EC17259A-6F6B-46A4-BB90-59D056A494DB}"/>
                </a:ext>
              </a:extLst>
            </p:cNvPr>
            <p:cNvSpPr/>
            <p:nvPr/>
          </p:nvSpPr>
          <p:spPr>
            <a:xfrm>
              <a:off x="12755151" y="5654732"/>
              <a:ext cx="304800" cy="304800"/>
            </a:xfrm>
            <a:prstGeom prst="ellipse">
              <a:avLst/>
            </a:prstGeom>
            <a:solidFill>
              <a:srgbClr val="82C3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64">
              <a:extLst>
                <a:ext uri="{FF2B5EF4-FFF2-40B4-BE49-F238E27FC236}">
                  <a16:creationId xmlns:a16="http://schemas.microsoft.com/office/drawing/2014/main" xmlns="" id="{98F3532B-49D1-44C4-8C91-DE9931C839F9}"/>
                </a:ext>
              </a:extLst>
            </p:cNvPr>
            <p:cNvSpPr/>
            <p:nvPr/>
          </p:nvSpPr>
          <p:spPr>
            <a:xfrm>
              <a:off x="12755151" y="6031227"/>
              <a:ext cx="304800" cy="304800"/>
            </a:xfrm>
            <a:prstGeom prst="ellipse">
              <a:avLst/>
            </a:prstGeom>
            <a:solidFill>
              <a:srgbClr val="82C3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val 65">
              <a:extLst>
                <a:ext uri="{FF2B5EF4-FFF2-40B4-BE49-F238E27FC236}">
                  <a16:creationId xmlns:a16="http://schemas.microsoft.com/office/drawing/2014/main" xmlns="" id="{7FD50B9E-6F0C-4C05-B444-3D98D4CF2D8D}"/>
                </a:ext>
              </a:extLst>
            </p:cNvPr>
            <p:cNvSpPr/>
            <p:nvPr/>
          </p:nvSpPr>
          <p:spPr>
            <a:xfrm>
              <a:off x="12755151" y="640772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val 66">
              <a:extLst>
                <a:ext uri="{FF2B5EF4-FFF2-40B4-BE49-F238E27FC236}">
                  <a16:creationId xmlns:a16="http://schemas.microsoft.com/office/drawing/2014/main" xmlns="" id="{47138698-A76E-4789-A686-E95C2972C772}"/>
                </a:ext>
              </a:extLst>
            </p:cNvPr>
            <p:cNvSpPr/>
            <p:nvPr/>
          </p:nvSpPr>
          <p:spPr>
            <a:xfrm>
              <a:off x="12755151" y="452524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val 67">
              <a:extLst>
                <a:ext uri="{FF2B5EF4-FFF2-40B4-BE49-F238E27FC236}">
                  <a16:creationId xmlns:a16="http://schemas.microsoft.com/office/drawing/2014/main" xmlns="" id="{0A15528B-CFFC-421F-9D69-5D6FA8E525CD}"/>
                </a:ext>
              </a:extLst>
            </p:cNvPr>
            <p:cNvSpPr/>
            <p:nvPr/>
          </p:nvSpPr>
          <p:spPr>
            <a:xfrm>
              <a:off x="12755151" y="490174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val 68">
              <a:extLst>
                <a:ext uri="{FF2B5EF4-FFF2-40B4-BE49-F238E27FC236}">
                  <a16:creationId xmlns:a16="http://schemas.microsoft.com/office/drawing/2014/main" xmlns="" id="{B36B5396-4F80-41BF-9837-822AC692947C}"/>
                </a:ext>
              </a:extLst>
            </p:cNvPr>
            <p:cNvSpPr/>
            <p:nvPr/>
          </p:nvSpPr>
          <p:spPr>
            <a:xfrm>
              <a:off x="12755151" y="6784213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09" name="Graphique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236340"/>
              </p:ext>
            </p:extLst>
          </p:nvPr>
        </p:nvGraphicFramePr>
        <p:xfrm>
          <a:off x="1475537" y="1288833"/>
          <a:ext cx="9560812" cy="52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566871" y="434583"/>
            <a:ext cx="8767629" cy="6227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3423">
              <a:spcBef>
                <a:spcPct val="20000"/>
              </a:spcBef>
            </a:pPr>
            <a:r>
              <a:rPr lang="fr-CA" sz="3200" b="1" dirty="0" smtClean="0">
                <a:solidFill>
                  <a:srgbClr val="95BC3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 INFORMATIONS ADDITIONNELLES…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4337476" y="3580681"/>
            <a:ext cx="3446373" cy="1132934"/>
            <a:chOff x="4337476" y="3813525"/>
            <a:chExt cx="3446373" cy="1132934"/>
          </a:xfrm>
        </p:grpSpPr>
        <p:sp>
          <p:nvSpPr>
            <p:cNvPr id="9" name="TextBox 5"/>
            <p:cNvSpPr txBox="1"/>
            <p:nvPr/>
          </p:nvSpPr>
          <p:spPr>
            <a:xfrm>
              <a:off x="4337476" y="3813525"/>
              <a:ext cx="1938337" cy="78509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err="1" smtClean="0">
                  <a:solidFill>
                    <a:srgbClr val="406898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Enquête</a:t>
              </a:r>
              <a:r>
                <a:rPr lang="en-US" sz="1600" b="1" dirty="0" smtClean="0">
                  <a:solidFill>
                    <a:srgbClr val="406898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O-D 2013</a:t>
              </a:r>
            </a:p>
            <a:p>
              <a:pPr algn="ctr"/>
              <a:r>
                <a:rPr lang="en-US" sz="1400" dirty="0" err="1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Hausse</a:t>
              </a:r>
              <a:r>
                <a:rPr lang="en-US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de </a:t>
              </a:r>
              <a:r>
                <a:rPr lang="en-US" sz="1400" b="1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+ 12,5 % </a:t>
              </a:r>
              <a:r>
                <a:rPr lang="en-US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des </a:t>
              </a:r>
              <a:r>
                <a:rPr lang="en-US" sz="1400" dirty="0" err="1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déplacements</a:t>
              </a:r>
              <a:endPara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Curved Down Arrow 4"/>
            <p:cNvSpPr/>
            <p:nvPr/>
          </p:nvSpPr>
          <p:spPr>
            <a:xfrm rot="20641268">
              <a:off x="6057242" y="3852802"/>
              <a:ext cx="1726607" cy="1093657"/>
            </a:xfrm>
            <a:prstGeom prst="curvedDownArrow">
              <a:avLst>
                <a:gd name="adj1" fmla="val 27072"/>
                <a:gd name="adj2" fmla="val 50000"/>
                <a:gd name="adj3" fmla="val 30264"/>
              </a:avLst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6033235" y="2320280"/>
            <a:ext cx="2744091" cy="1653253"/>
            <a:chOff x="6250870" y="2968045"/>
            <a:chExt cx="2562677" cy="1491249"/>
          </a:xfrm>
        </p:grpSpPr>
        <p:sp>
          <p:nvSpPr>
            <p:cNvPr id="12" name="Curved Down Arrow 4"/>
            <p:cNvSpPr/>
            <p:nvPr/>
          </p:nvSpPr>
          <p:spPr>
            <a:xfrm rot="20641268">
              <a:off x="7685051" y="3620678"/>
              <a:ext cx="1128496" cy="838616"/>
            </a:xfrm>
            <a:prstGeom prst="curvedDownArrow">
              <a:avLst>
                <a:gd name="adj1" fmla="val 27072"/>
                <a:gd name="adj2" fmla="val 50000"/>
                <a:gd name="adj3" fmla="val 30264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6"/>
            <p:cNvSpPr txBox="1"/>
            <p:nvPr/>
          </p:nvSpPr>
          <p:spPr>
            <a:xfrm>
              <a:off x="6250870" y="2968045"/>
              <a:ext cx="2001344" cy="84875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WSP 2014-2017</a:t>
              </a:r>
            </a:p>
            <a:p>
              <a:pPr algn="ctr"/>
              <a:r>
                <a:rPr lang="en-US" sz="1400" dirty="0" err="1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Hausse</a:t>
              </a:r>
              <a:r>
                <a:rPr lang="en-US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de </a:t>
              </a:r>
              <a:r>
                <a:rPr lang="en-US" sz="1400" b="1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+ 46 %</a:t>
              </a:r>
              <a:r>
                <a:rPr lang="en-US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des </a:t>
              </a:r>
              <a:r>
                <a:rPr lang="en-US" sz="1400" dirty="0" err="1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heures</a:t>
              </a:r>
              <a:r>
                <a:rPr lang="en-US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perdues</a:t>
              </a:r>
              <a:endPara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880108" y="1424747"/>
            <a:ext cx="2574781" cy="1932912"/>
            <a:chOff x="7880108" y="1720022"/>
            <a:chExt cx="2574781" cy="1932912"/>
          </a:xfrm>
        </p:grpSpPr>
        <p:sp>
          <p:nvSpPr>
            <p:cNvPr id="24" name="Curved Down Arrow 4"/>
            <p:cNvSpPr/>
            <p:nvPr/>
          </p:nvSpPr>
          <p:spPr>
            <a:xfrm rot="21233696">
              <a:off x="8591753" y="2494783"/>
              <a:ext cx="1509000" cy="1158151"/>
            </a:xfrm>
            <a:prstGeom prst="curvedDownArrow">
              <a:avLst>
                <a:gd name="adj1" fmla="val 27072"/>
                <a:gd name="adj2" fmla="val 50000"/>
                <a:gd name="adj3" fmla="val 302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7880108" y="1720022"/>
              <a:ext cx="2574781" cy="106568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accent3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WSP et MOTREM 2017-2021</a:t>
              </a:r>
            </a:p>
            <a:p>
              <a:pPr algn="ctr"/>
              <a:r>
                <a:rPr lang="en-US" sz="1400" dirty="0" err="1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Hausse</a:t>
              </a:r>
              <a:r>
                <a:rPr lang="en-US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de </a:t>
              </a:r>
              <a:r>
                <a:rPr lang="en-US" sz="1400" b="1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+ 38 %</a:t>
              </a:r>
            </a:p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des </a:t>
              </a:r>
              <a:r>
                <a:rPr lang="en-US" sz="1400" dirty="0" err="1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heures</a:t>
              </a:r>
              <a:r>
                <a:rPr lang="en-US" sz="1400" dirty="0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dirty="0" err="1" smtClean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perdues</a:t>
              </a:r>
              <a:endParaRPr lang="en-US" sz="14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9" name="Group 69">
            <a:extLst>
              <a:ext uri="{FF2B5EF4-FFF2-40B4-BE49-F238E27FC236}">
                <a16:creationId xmlns:a16="http://schemas.microsoft.com/office/drawing/2014/main" xmlns="" id="{942589A7-1F25-4E3C-A3CB-3F7D7A05FE0C}"/>
              </a:ext>
            </a:extLst>
          </p:cNvPr>
          <p:cNvGrpSpPr/>
          <p:nvPr/>
        </p:nvGrpSpPr>
        <p:grpSpPr>
          <a:xfrm rot="370735">
            <a:off x="11223947" y="5495"/>
            <a:ext cx="294827" cy="6849994"/>
            <a:chOff x="12755151" y="7307"/>
            <a:chExt cx="304800" cy="7081706"/>
          </a:xfrm>
          <a:solidFill>
            <a:srgbClr val="82C341"/>
          </a:solidFill>
        </p:grpSpPr>
        <p:sp>
          <p:nvSpPr>
            <p:cNvPr id="90" name="Oval 70">
              <a:extLst>
                <a:ext uri="{FF2B5EF4-FFF2-40B4-BE49-F238E27FC236}">
                  <a16:creationId xmlns:a16="http://schemas.microsoft.com/office/drawing/2014/main" xmlns="" id="{D05AEC3E-03CD-480A-91BC-18EA8F3104F9}"/>
                </a:ext>
              </a:extLst>
            </p:cNvPr>
            <p:cNvSpPr/>
            <p:nvPr/>
          </p:nvSpPr>
          <p:spPr>
            <a:xfrm>
              <a:off x="12755151" y="76029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71">
              <a:extLst>
                <a:ext uri="{FF2B5EF4-FFF2-40B4-BE49-F238E27FC236}">
                  <a16:creationId xmlns:a16="http://schemas.microsoft.com/office/drawing/2014/main" xmlns="" id="{C60DF4EE-A72E-478B-9E78-0391D9066AD4}"/>
                </a:ext>
              </a:extLst>
            </p:cNvPr>
            <p:cNvSpPr/>
            <p:nvPr/>
          </p:nvSpPr>
          <p:spPr>
            <a:xfrm>
              <a:off x="12755151" y="113679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72">
              <a:extLst>
                <a:ext uri="{FF2B5EF4-FFF2-40B4-BE49-F238E27FC236}">
                  <a16:creationId xmlns:a16="http://schemas.microsoft.com/office/drawing/2014/main" xmlns="" id="{CA01B2A8-04D9-4E0B-B532-FF950F38D8CE}"/>
                </a:ext>
              </a:extLst>
            </p:cNvPr>
            <p:cNvSpPr/>
            <p:nvPr/>
          </p:nvSpPr>
          <p:spPr>
            <a:xfrm>
              <a:off x="12755151" y="151328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val 73">
              <a:extLst>
                <a:ext uri="{FF2B5EF4-FFF2-40B4-BE49-F238E27FC236}">
                  <a16:creationId xmlns:a16="http://schemas.microsoft.com/office/drawing/2014/main" xmlns="" id="{9D9B5646-D1BE-4C7A-8F49-4687EA103CB3}"/>
                </a:ext>
              </a:extLst>
            </p:cNvPr>
            <p:cNvSpPr/>
            <p:nvPr/>
          </p:nvSpPr>
          <p:spPr>
            <a:xfrm>
              <a:off x="12755151" y="188978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val 74">
              <a:extLst>
                <a:ext uri="{FF2B5EF4-FFF2-40B4-BE49-F238E27FC236}">
                  <a16:creationId xmlns:a16="http://schemas.microsoft.com/office/drawing/2014/main" xmlns="" id="{F4DC0825-9FA0-4A43-B5B1-F6FB064D1C4F}"/>
                </a:ext>
              </a:extLst>
            </p:cNvPr>
            <p:cNvSpPr/>
            <p:nvPr/>
          </p:nvSpPr>
          <p:spPr>
            <a:xfrm>
              <a:off x="12755151" y="730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val 75">
              <a:extLst>
                <a:ext uri="{FF2B5EF4-FFF2-40B4-BE49-F238E27FC236}">
                  <a16:creationId xmlns:a16="http://schemas.microsoft.com/office/drawing/2014/main" xmlns="" id="{E1961931-11F9-4075-871E-F2F761BA3A77}"/>
                </a:ext>
              </a:extLst>
            </p:cNvPr>
            <p:cNvSpPr/>
            <p:nvPr/>
          </p:nvSpPr>
          <p:spPr>
            <a:xfrm>
              <a:off x="12755151" y="383802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Oval 76">
              <a:extLst>
                <a:ext uri="{FF2B5EF4-FFF2-40B4-BE49-F238E27FC236}">
                  <a16:creationId xmlns:a16="http://schemas.microsoft.com/office/drawing/2014/main" xmlns="" id="{17BE6DD2-55F3-4EC4-A4DE-541EF8268D7E}"/>
                </a:ext>
              </a:extLst>
            </p:cNvPr>
            <p:cNvSpPr/>
            <p:nvPr/>
          </p:nvSpPr>
          <p:spPr>
            <a:xfrm>
              <a:off x="12755151" y="301926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val 77">
              <a:extLst>
                <a:ext uri="{FF2B5EF4-FFF2-40B4-BE49-F238E27FC236}">
                  <a16:creationId xmlns:a16="http://schemas.microsoft.com/office/drawing/2014/main" xmlns="" id="{85DA7F37-BA02-468D-8AC1-9635C16565BE}"/>
                </a:ext>
              </a:extLst>
            </p:cNvPr>
            <p:cNvSpPr/>
            <p:nvPr/>
          </p:nvSpPr>
          <p:spPr>
            <a:xfrm>
              <a:off x="12755151" y="339576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78">
              <a:extLst>
                <a:ext uri="{FF2B5EF4-FFF2-40B4-BE49-F238E27FC236}">
                  <a16:creationId xmlns:a16="http://schemas.microsoft.com/office/drawing/2014/main" xmlns="" id="{9A93F63E-E9C7-4DE4-8458-04AE262D3B08}"/>
                </a:ext>
              </a:extLst>
            </p:cNvPr>
            <p:cNvSpPr/>
            <p:nvPr/>
          </p:nvSpPr>
          <p:spPr>
            <a:xfrm>
              <a:off x="12755151" y="377225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Oval 79">
              <a:extLst>
                <a:ext uri="{FF2B5EF4-FFF2-40B4-BE49-F238E27FC236}">
                  <a16:creationId xmlns:a16="http://schemas.microsoft.com/office/drawing/2014/main" xmlns="" id="{EFBDD47B-43AA-46A5-8CA9-F7B143F04531}"/>
                </a:ext>
              </a:extLst>
            </p:cNvPr>
            <p:cNvSpPr/>
            <p:nvPr/>
          </p:nvSpPr>
          <p:spPr>
            <a:xfrm>
              <a:off x="12755151" y="414875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val 80">
              <a:extLst>
                <a:ext uri="{FF2B5EF4-FFF2-40B4-BE49-F238E27FC236}">
                  <a16:creationId xmlns:a16="http://schemas.microsoft.com/office/drawing/2014/main" xmlns="" id="{9C0F2CF2-66CE-4E30-B39E-E8CCADE1E108}"/>
                </a:ext>
              </a:extLst>
            </p:cNvPr>
            <p:cNvSpPr/>
            <p:nvPr/>
          </p:nvSpPr>
          <p:spPr>
            <a:xfrm>
              <a:off x="12755151" y="2266277"/>
              <a:ext cx="304800" cy="304800"/>
            </a:xfrm>
            <a:prstGeom prst="ellipse">
              <a:avLst/>
            </a:prstGeom>
            <a:solidFill>
              <a:srgbClr val="0089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val 81">
              <a:extLst>
                <a:ext uri="{FF2B5EF4-FFF2-40B4-BE49-F238E27FC236}">
                  <a16:creationId xmlns:a16="http://schemas.microsoft.com/office/drawing/2014/main" xmlns="" id="{D588D7CA-ADB0-483E-B60B-F060098F3555}"/>
                </a:ext>
              </a:extLst>
            </p:cNvPr>
            <p:cNvSpPr/>
            <p:nvPr/>
          </p:nvSpPr>
          <p:spPr>
            <a:xfrm>
              <a:off x="12755151" y="264277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Oval 82">
              <a:extLst>
                <a:ext uri="{FF2B5EF4-FFF2-40B4-BE49-F238E27FC236}">
                  <a16:creationId xmlns:a16="http://schemas.microsoft.com/office/drawing/2014/main" xmlns="" id="{AD5F4CBC-070B-44EC-9254-E900C0339FAB}"/>
                </a:ext>
              </a:extLst>
            </p:cNvPr>
            <p:cNvSpPr/>
            <p:nvPr/>
          </p:nvSpPr>
          <p:spPr>
            <a:xfrm>
              <a:off x="12755151" y="5278237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83">
              <a:extLst>
                <a:ext uri="{FF2B5EF4-FFF2-40B4-BE49-F238E27FC236}">
                  <a16:creationId xmlns:a16="http://schemas.microsoft.com/office/drawing/2014/main" xmlns="" id="{852B1AF3-66F6-4E47-9C88-19AC017A6F96}"/>
                </a:ext>
              </a:extLst>
            </p:cNvPr>
            <p:cNvSpPr/>
            <p:nvPr/>
          </p:nvSpPr>
          <p:spPr>
            <a:xfrm>
              <a:off x="12755151" y="5654732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84">
              <a:extLst>
                <a:ext uri="{FF2B5EF4-FFF2-40B4-BE49-F238E27FC236}">
                  <a16:creationId xmlns:a16="http://schemas.microsoft.com/office/drawing/2014/main" xmlns="" id="{BCE64821-3843-4FAE-A7C3-5174616DB60D}"/>
                </a:ext>
              </a:extLst>
            </p:cNvPr>
            <p:cNvSpPr/>
            <p:nvPr/>
          </p:nvSpPr>
          <p:spPr>
            <a:xfrm>
              <a:off x="12755151" y="6031227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Oval 85">
              <a:extLst>
                <a:ext uri="{FF2B5EF4-FFF2-40B4-BE49-F238E27FC236}">
                  <a16:creationId xmlns:a16="http://schemas.microsoft.com/office/drawing/2014/main" xmlns="" id="{9C25A7A0-516E-40A8-8DE8-EB83EDB3E084}"/>
                </a:ext>
              </a:extLst>
            </p:cNvPr>
            <p:cNvSpPr/>
            <p:nvPr/>
          </p:nvSpPr>
          <p:spPr>
            <a:xfrm>
              <a:off x="12755151" y="6407722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val 86">
              <a:extLst>
                <a:ext uri="{FF2B5EF4-FFF2-40B4-BE49-F238E27FC236}">
                  <a16:creationId xmlns:a16="http://schemas.microsoft.com/office/drawing/2014/main" xmlns="" id="{116ED153-44BB-4775-8E5A-F3BA549D8585}"/>
                </a:ext>
              </a:extLst>
            </p:cNvPr>
            <p:cNvSpPr/>
            <p:nvPr/>
          </p:nvSpPr>
          <p:spPr>
            <a:xfrm>
              <a:off x="12755151" y="4525247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val 87">
              <a:extLst>
                <a:ext uri="{FF2B5EF4-FFF2-40B4-BE49-F238E27FC236}">
                  <a16:creationId xmlns:a16="http://schemas.microsoft.com/office/drawing/2014/main" xmlns="" id="{10F59945-C557-42C6-B3CA-C5145E4FA838}"/>
                </a:ext>
              </a:extLst>
            </p:cNvPr>
            <p:cNvSpPr/>
            <p:nvPr/>
          </p:nvSpPr>
          <p:spPr>
            <a:xfrm>
              <a:off x="12755151" y="4901742"/>
              <a:ext cx="304800" cy="3048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Oval 88">
              <a:extLst>
                <a:ext uri="{FF2B5EF4-FFF2-40B4-BE49-F238E27FC236}">
                  <a16:creationId xmlns:a16="http://schemas.microsoft.com/office/drawing/2014/main" xmlns="" id="{01904BF7-8399-431D-81F7-D9B2EE9C698E}"/>
                </a:ext>
              </a:extLst>
            </p:cNvPr>
            <p:cNvSpPr/>
            <p:nvPr/>
          </p:nvSpPr>
          <p:spPr>
            <a:xfrm>
              <a:off x="12755151" y="6784213"/>
              <a:ext cx="304800" cy="304800"/>
            </a:xfrm>
            <a:prstGeom prst="ellipse">
              <a:avLst/>
            </a:prstGeom>
            <a:solidFill>
              <a:srgbClr val="0066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1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Grise">
  <a:themeElements>
    <a:clrScheme name="STL">
      <a:dk1>
        <a:sysClr val="windowText" lastClr="000000"/>
      </a:dk1>
      <a:lt1>
        <a:sysClr val="window" lastClr="FFFFFF"/>
      </a:lt1>
      <a:dk2>
        <a:srgbClr val="6F6F6F"/>
      </a:dk2>
      <a:lt2>
        <a:srgbClr val="FFFFFF"/>
      </a:lt2>
      <a:accent1>
        <a:srgbClr val="0066B3"/>
      </a:accent1>
      <a:accent2>
        <a:srgbClr val="82C341"/>
      </a:accent2>
      <a:accent3>
        <a:srgbClr val="0089D3"/>
      </a:accent3>
      <a:accent4>
        <a:srgbClr val="6F6F6F"/>
      </a:accent4>
      <a:accent5>
        <a:srgbClr val="AEAEAE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395</Words>
  <Application>Microsoft Office PowerPoint</Application>
  <PresentationFormat>Grand écran</PresentationFormat>
  <Paragraphs>83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PFDinDisplayPro-Bold</vt:lpstr>
      <vt:lpstr>PFDinDisplayPro-Regular</vt:lpstr>
      <vt:lpstr>Segoe UI</vt:lpstr>
      <vt:lpstr>Verdana</vt:lpstr>
      <vt:lpstr>Office Theme</vt:lpstr>
      <vt:lpstr>Section Grise</vt:lpstr>
      <vt:lpstr>Coûts de la congestion routière à Laval et dans la Couronne nord</vt:lpstr>
      <vt:lpstr>LE COÛT DE LA CONGESTION : UNE DÉFINITION</vt:lpstr>
      <vt:lpstr>Présentation PowerPoint</vt:lpstr>
      <vt:lpstr>Présentation PowerPoint</vt:lpstr>
      <vt:lpstr>Présentation PowerPoint</vt:lpstr>
      <vt:lpstr>Laval et couronne nord Coûts de la congestion (M$ 2018)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MERCI !</vt:lpstr>
    </vt:vector>
  </TitlesOfParts>
  <Company>Maison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Coûts socioéconomiques de la congestion routière à Ville de Laval et dans la Couronne nord</dc:title>
  <dc:creator>Guy Picard</dc:creator>
  <cp:lastModifiedBy>Aubry, Veronik</cp:lastModifiedBy>
  <cp:revision>91</cp:revision>
  <cp:lastPrinted>2018-04-20T13:12:08Z</cp:lastPrinted>
  <dcterms:created xsi:type="dcterms:W3CDTF">2018-04-15T15:29:25Z</dcterms:created>
  <dcterms:modified xsi:type="dcterms:W3CDTF">2018-04-22T21:43:24Z</dcterms:modified>
</cp:coreProperties>
</file>